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43"/>
  </p:notesMasterIdLst>
  <p:sldIdLst>
    <p:sldId id="256" r:id="rId2"/>
    <p:sldId id="264" r:id="rId3"/>
    <p:sldId id="271" r:id="rId4"/>
    <p:sldId id="272" r:id="rId5"/>
    <p:sldId id="265" r:id="rId6"/>
    <p:sldId id="259" r:id="rId7"/>
    <p:sldId id="273" r:id="rId8"/>
    <p:sldId id="270" r:id="rId9"/>
    <p:sldId id="302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60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BF915-8D4F-4025-B2FB-25BD8C42F980}" v="4928" dt="2019-06-13T11:09:36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5" autoAdjust="0"/>
  </p:normalViewPr>
  <p:slideViewPr>
    <p:cSldViewPr snapToGrid="0">
      <p:cViewPr varScale="1">
        <p:scale>
          <a:sx n="74" d="100"/>
          <a:sy n="74" d="100"/>
        </p:scale>
        <p:origin x="114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8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2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91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36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원격 협업 기술이란 서로</a:t>
            </a:r>
            <a:r>
              <a:rPr lang="en-US" altLang="ko-KR" dirty="0"/>
              <a:t> </a:t>
            </a:r>
            <a:r>
              <a:rPr lang="ko-KR" altLang="en-US" dirty="0"/>
              <a:t>다른 지역에 있는 사람들 간에 협업을 지원하는 것을 목적으로 회의</a:t>
            </a:r>
            <a:r>
              <a:rPr lang="en-US" altLang="ko-KR" dirty="0"/>
              <a:t>,</a:t>
            </a:r>
            <a:r>
              <a:rPr lang="ko-KR" altLang="en-US" dirty="0"/>
              <a:t> 교육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훈련등</a:t>
            </a:r>
            <a:r>
              <a:rPr lang="ko-KR" altLang="en-US" dirty="0"/>
              <a:t> 많은 분야 에서 사용되고있습니다</a:t>
            </a:r>
            <a:r>
              <a:rPr lang="en-US" altLang="ko-KR" dirty="0"/>
              <a:t>.</a:t>
            </a:r>
            <a:r>
              <a:rPr lang="ko-KR" altLang="en-US" dirty="0"/>
              <a:t> 멀리 떨어진 곳에 있는 사람들과 지식과 정보를 공유하여 물리적으로 멀리 떨어져있지만</a:t>
            </a:r>
            <a:r>
              <a:rPr lang="en-US" altLang="ko-KR" dirty="0"/>
              <a:t>.</a:t>
            </a:r>
            <a:r>
              <a:rPr lang="ko-KR" altLang="en-US" dirty="0"/>
              <a:t> 한 장소에서 </a:t>
            </a:r>
            <a:r>
              <a:rPr lang="ko-KR" altLang="en-US" dirty="0" err="1"/>
              <a:t>같은것을</a:t>
            </a:r>
            <a:r>
              <a:rPr lang="ko-KR" altLang="en-US" dirty="0"/>
              <a:t> 공유하며 서로같이 일한다는 느낌을 준다는 큰 장점을 가지고있습니다</a:t>
            </a:r>
            <a:r>
              <a:rPr lang="en-US" altLang="ko-KR" dirty="0"/>
              <a:t>.</a:t>
            </a:r>
            <a:r>
              <a:rPr lang="ko-KR" altLang="en-US" dirty="0"/>
              <a:t> 특히나 컴퓨터 네트워크 기술의 발달로 네트워크를 이용한 </a:t>
            </a:r>
            <a:r>
              <a:rPr lang="ko-KR" altLang="en-US" dirty="0" err="1"/>
              <a:t>원격협업</a:t>
            </a:r>
            <a:r>
              <a:rPr lang="ko-KR" altLang="en-US" dirty="0"/>
              <a:t> 시스템들이 시중에 많이 나와있는 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대표적으로 가장 잘 알려진 시스템으로는</a:t>
            </a:r>
            <a:r>
              <a:rPr lang="en-US" altLang="ko-KR" dirty="0"/>
              <a:t>,</a:t>
            </a:r>
            <a:r>
              <a:rPr lang="ko-KR" altLang="en-US" dirty="0"/>
              <a:t>구글의 </a:t>
            </a:r>
            <a:r>
              <a:rPr lang="ko-KR" altLang="en-US" dirty="0" err="1"/>
              <a:t>행아웃</a:t>
            </a:r>
            <a:r>
              <a:rPr lang="en-US" altLang="ko-KR" dirty="0"/>
              <a:t>,</a:t>
            </a:r>
            <a:r>
              <a:rPr lang="ko-KR" altLang="en-US" dirty="0"/>
              <a:t> 마이크로 소프트의 스카이프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페이스톡</a:t>
            </a:r>
            <a:r>
              <a:rPr lang="ko-KR" altLang="en-US" baseline="0" dirty="0"/>
              <a:t>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손쉽게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사용할수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있다는 큰 장점이 있지만 소프트웨어 설치 장소에서만 사용할 수 있으며 설치된 한 장소의 범위에서 벗어날 수 없고 음성과 영상만을 사용한다는 점에서 상대방과 정보를 교환하고 상대방과 교감하는 데 한계가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이런한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문제점을 해결하기 위하여 가상현실과 증강현실 기반의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공감형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인터페이스 시스템이 계발되는 중이다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이러한 시스템은 기존의 정보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뿐만아니라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생체정보까지도 참여자들에게 보여주어 협업하는 사람과 작업 내용뿐만 아니라 더욱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한공간에서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작업한다는 교감을 얻을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하지만 이러한 시스템도 위와 같은 처리를 하기 위한 성능 좋은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HMD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같은 경우에는 가격이 고가이기에 개인 사용자가 소유하기 힘들고 안경보다 무거운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HMD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착용하고 작업을 하기 때문에 작업의 효율성이 다소 떨어질 것이라고 생각합니다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15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이러한 두 시스템의 단점을 개선하기위하여 장소에 제한 없이 사용하기 위한 이동형 장비와 고가의 디바이스 가격을 낮추기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위해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스마트폰을 가지고서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지시자가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가르치는 방향을 직접적으로 전달하고 어느 방향을 보고 있는지 알려 주기 위한 레이저 포인팅 시스템을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제안합다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4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이러한 두 시스템의 단점을 개선하기위하여 장소에 제한 없이 사용하기 위한 이동형 장비와 고가의 디바이스 가격을 낮추기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위해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스마트폰을 가지고서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지시자가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가르치는 방향을 직접적으로 전달하고 어느 방향을 보고 있는지 알려 주기 위한 레이저 포인팅 시스템을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제안합다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2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무선 통화 시스템의 경우에는 안드로이드 스튜디오를 활용하여 만들었으며 현재 사용자의 화면과 음성을 사용자간에 공유 </a:t>
            </a:r>
            <a:r>
              <a:rPr lang="ko-KR" altLang="en-US" dirty="0" err="1"/>
              <a:t>하기위하여</a:t>
            </a:r>
            <a:r>
              <a:rPr lang="ko-KR" altLang="en-US" dirty="0"/>
              <a:t> 사용되는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7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블루투스 통신 시스템의 경우 사용자가 해당 화살표 버튼으로 상하좌우</a:t>
            </a:r>
            <a:r>
              <a:rPr lang="ko-KR" altLang="en-US" baseline="0" dirty="0"/>
              <a:t>를 선택한 정보를 레이저 포인터 시스템과 통신하기위하여 사용되는 시스템입니다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0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활용하여 레이저 포인트 시스템을 제작하고 실직적으로 </a:t>
            </a:r>
            <a:r>
              <a:rPr lang="ko-KR" altLang="en-US" dirty="0" err="1"/>
              <a:t>지시자가</a:t>
            </a:r>
            <a:r>
              <a:rPr lang="ko-KR" altLang="en-US" dirty="0"/>
              <a:t> 지시한 방향을 나타내기위하여 사용되는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9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ED233-5EB4-456C-8FE1-0D5C55B4F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1B598D-17CF-41E8-A690-B928CD45B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7B222-ADDD-42ED-AD34-2E3CD50A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7C0D-0F0F-4FD3-A964-2E260998728D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7D95F-7555-4660-8BB5-2397F28C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04974-0C90-4A20-B483-949EC6C0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7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188B0-364D-4E8F-AA99-0508BEA0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37109E-4C51-4716-99A8-AC802FF22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4DFB0-7AB3-4AE0-B1C6-CA70BD01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8515E-4C8D-42AE-81AE-C1A827DC3F3D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ECFBE8-54F3-4738-98FA-9124C4B8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A1DC9-06CB-49E6-8DB5-CCA145AA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54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56373-5B2D-470B-BEB7-F14077F5B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D74CC9-7AE5-4EF7-BF82-5FD29E5B3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81E1F-C2F6-4980-8FA7-BBC697CE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6D3D-D235-4E78-B773-5803A8605E2C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CA283-8E05-4EBE-A586-A5862137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EEB92-96D0-4BD8-823A-C7B4E78D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2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B9B13-6EA8-4812-9644-7B588AE2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82580-16A0-4B02-A466-0DFAC09F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11C48-870B-4556-AA97-660F9B9A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E54F-1096-4370-B498-E668DBB16BD0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9478B-4C36-4DEB-894A-7648CE99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24994-42CD-4044-A20D-BAD544B4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1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1C72D-DAFE-4EBF-821A-F13B4005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3A001C-8F62-441A-8656-49C181313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FE9DD-C61B-4259-B58E-8CB7DDD1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CA05C-6679-4F21-9F74-212C7EACCC4B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73F27-C3F4-4705-B048-B77A9FFF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CDF59-5CDC-4F3C-9B1C-5E3D88F2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4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C5D68-14D5-408E-A666-C41C32CD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F50CE-0533-483A-8FD6-23B9303A0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0B6BB0-A877-479A-8FC0-B36DE1CF2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45B5C-4DF3-43E8-9C33-4D6C5BE4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5F049-6CA1-4300-A4B1-A93EB942B659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0FD921-8753-4D10-AC5E-450CF057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44C26F-97DD-4140-B8C0-878F38D3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A1FC4-D320-468E-BA5F-57567585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D72BB6-2168-43F2-AC0B-7EE1CAB9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50C89E-1487-4733-96BF-0B14F8E31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B72DB-F5EC-473C-AD35-A464172E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FD3FF1-DBBB-4F37-890F-FCEC7EE39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FDF57E-1324-46FF-A8A9-9C0B43E8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9AAF-FE2B-499F-BBB5-2748C2274178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DA1CCC-7879-4804-9B37-B2A4C801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DBB2F9-E1D7-4404-B86C-1733623D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4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A9467-ADAC-4189-A9DD-D7C00699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0DD6C4-54C2-4E43-91B9-E7D26736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E609-0F40-47E8-997B-BF45A550C5F2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555981-78FC-4C37-9438-9F82EC37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04E722-D28A-4F68-AD6C-6C9C4CC1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5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A8C8BD-1A83-42B3-AE41-600DC12B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FC989-1DC3-41A2-A668-8D23F5A8061B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8DAB6F-84E9-45AA-8F7E-F4487B8D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9A995-04ED-4810-8392-244771FC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1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861EC-37BF-4813-B8B7-1C88AA8D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71E03-AD65-40C0-AF14-CC31ECC59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A7F175-45A1-4FA4-8DEB-BC3003160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D116C-A147-4916-A3D6-1F119CCF5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8B3B7-E6DC-4BC9-87EA-CCD87FDBC665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A07394-FC7E-4A2A-8361-212CA240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B3555-6F04-49CD-8831-0CA81451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037D-54BA-4057-879C-DF7DA7DB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105A3C-3454-43A2-ADB8-CED664DEB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CCF27B-C2BD-4191-A229-393237A43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4C48E2-4092-42CA-B7E5-DC0174C0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CA48-3AEA-4813-8B6A-AA2429A883C8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4A093B-CB42-49EB-BEE7-48505E31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7E8922-929D-4F99-BA34-BD3ACC14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5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0D15F5-488C-4C67-B829-2B8AB010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71333-A642-4E29-8BC8-78A8BE250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7FCD9-8C5F-4FE8-BBB7-C7D275FDA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1D41-3352-4E37-A59F-5C87D0E28564}" type="datetime1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10230-DCDF-4BBA-A8CB-5ED221453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727A9-A56C-4A4C-9D20-A5C58FF40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B266-2BA8-46F6-848B-986B37AF2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7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hyperlink" Target="https://docs.google.com/forms/d/e/1FAIpQLSdfOiJK7NCBNpo9VM6mFsNaTrUKeYUuNBV-dFLSx3gTIZJe5Q/viewfor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28700"/>
            <a:ext cx="9982200" cy="56029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7800" y="0"/>
            <a:ext cx="9144000" cy="2387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원격 제어 레이저 포인터 시스템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6238"/>
            <a:ext cx="9144000" cy="1655762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 err="1"/>
              <a:t>이우경</a:t>
            </a:r>
            <a:r>
              <a:rPr lang="en-US" altLang="ko-KR" baseline="30000" dirty="0"/>
              <a:t>1</a:t>
            </a:r>
            <a:r>
              <a:rPr lang="en-US" altLang="ko-KR" dirty="0"/>
              <a:t>, </a:t>
            </a:r>
            <a:r>
              <a:rPr lang="ko-KR" altLang="en-US" dirty="0"/>
              <a:t>김진우</a:t>
            </a:r>
            <a:r>
              <a:rPr lang="en-US" altLang="ko-KR" baseline="30000" dirty="0"/>
              <a:t>1, </a:t>
            </a:r>
            <a:r>
              <a:rPr lang="ko-KR" altLang="en-US" dirty="0"/>
              <a:t>이영호</a:t>
            </a:r>
            <a:r>
              <a:rPr lang="en-US" altLang="ko-KR" baseline="30000" dirty="0"/>
              <a:t>2</a:t>
            </a:r>
          </a:p>
          <a:p>
            <a:pPr lvl="0">
              <a:defRPr/>
            </a:pPr>
            <a:endParaRPr lang="en-US" altLang="ko-KR" baseline="30000" dirty="0"/>
          </a:p>
          <a:p>
            <a:pPr lvl="0">
              <a:defRPr/>
            </a:pPr>
            <a:r>
              <a:rPr lang="en-US" altLang="ko-KR" baseline="30000" dirty="0"/>
              <a:t>1</a:t>
            </a:r>
            <a:r>
              <a:rPr lang="ko-KR" altLang="en-US" dirty="0" err="1"/>
              <a:t>국립목포대학교</a:t>
            </a:r>
            <a:r>
              <a:rPr lang="ko-KR" altLang="en-US" dirty="0"/>
              <a:t> 컴퓨터공학과</a:t>
            </a:r>
          </a:p>
          <a:p>
            <a:pPr lvl="0">
              <a:defRPr/>
            </a:pPr>
            <a:r>
              <a:rPr lang="en-US" altLang="ko-KR" baseline="30000" dirty="0"/>
              <a:t>2</a:t>
            </a:r>
            <a:r>
              <a:rPr lang="ko-KR" altLang="en-US" dirty="0"/>
              <a:t>지도교수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28363A9-E0FA-4CD1-8C83-84C0D09E0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82F30-196E-4032-80C6-38604C1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 상세설명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7EB41-D640-4A6A-805A-4048AFB9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502" y="1491088"/>
            <a:ext cx="10515600" cy="139100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Ⅰ. </a:t>
            </a:r>
            <a:r>
              <a:rPr lang="ko-KR" altLang="en-US" sz="2400" dirty="0"/>
              <a:t>무선 통화 시스템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</a:t>
            </a:r>
            <a:r>
              <a:rPr lang="ko-KR" altLang="en-US" sz="2400" dirty="0"/>
              <a:t>안드로이드 스튜디오를 이용하여 현재 사용자의 화면과 음성을 사용자에게 보여줌</a:t>
            </a:r>
            <a:endParaRPr lang="en-US" altLang="ko-KR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D69A1D-6248-4D62-BE73-BB431ECFD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58" y="2854712"/>
            <a:ext cx="7531200" cy="37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6"/>
    </mc:Choice>
    <mc:Fallback xmlns="">
      <p:transition spd="slow" advTm="805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82F30-196E-4032-80C6-38604C1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 상세설명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7EB41-D640-4A6A-805A-4048AFB9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502" y="1491088"/>
            <a:ext cx="10515600" cy="178454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Ⅱ. </a:t>
            </a:r>
            <a:r>
              <a:rPr lang="ko-KR" altLang="en-US" sz="2400" dirty="0"/>
              <a:t>블루투스 통신 시스템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안드로이드 스튜디오를 이용하여 지시자가 지시한 방향 정보를 레이저 포인터와 통신하기 위한 시스템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06" y="2660396"/>
            <a:ext cx="8118000" cy="396076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CD12936-AADD-4A22-A9D6-AAFD6CE4E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3"/>
    </mc:Choice>
    <mc:Fallback xmlns="">
      <p:transition spd="slow" advTm="10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82F30-196E-4032-80C6-38604C1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 상세설명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7EB41-D640-4A6A-805A-4048AFB9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502" y="1491088"/>
            <a:ext cx="10515600" cy="178454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Ⅲ. </a:t>
            </a:r>
            <a:r>
              <a:rPr lang="ko-KR" altLang="en-US" sz="2400" dirty="0"/>
              <a:t>레이저 포인트 시스템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실직적으로 </a:t>
            </a:r>
            <a:r>
              <a:rPr lang="ko-KR" altLang="en-US" sz="2400" dirty="0" err="1"/>
              <a:t>지시자가</a:t>
            </a:r>
            <a:r>
              <a:rPr lang="ko-KR" altLang="en-US" sz="2400" dirty="0"/>
              <a:t> 지시한 방향을 나타내기 위하여 사용함  </a:t>
            </a:r>
            <a:endParaRPr lang="en-US" altLang="ko-KR" sz="2400" dirty="0"/>
          </a:p>
        </p:txBody>
      </p:sp>
      <p:pic>
        <p:nvPicPr>
          <p:cNvPr id="2049" name="_x393595712" descr="EMB0000369c8b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>
            <a:fillRect/>
          </a:stretch>
        </p:blipFill>
        <p:spPr bwMode="auto">
          <a:xfrm>
            <a:off x="2812648" y="2309150"/>
            <a:ext cx="5497975" cy="416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32CACFA-0D6F-49C8-95CA-6A2311929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0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4"/>
    </mc:Choice>
    <mc:Fallback xmlns="">
      <p:transition spd="slow" advTm="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EDBEF-7F1D-4F80-9BF3-5E13A516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A34BF-8AFB-409E-9746-ACBBE92A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174" y="1501160"/>
            <a:ext cx="10515600" cy="4351338"/>
          </a:xfrm>
        </p:spPr>
        <p:txBody>
          <a:bodyPr/>
          <a:lstStyle/>
          <a:p>
            <a:r>
              <a:rPr lang="ko-KR" altLang="en-US" dirty="0"/>
              <a:t>기능적 요구사항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3C946-B7F6-401E-A2C2-A5B864D7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EB929A5-F508-49F0-85F9-754899CEF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696674"/>
              </p:ext>
            </p:extLst>
          </p:nvPr>
        </p:nvGraphicFramePr>
        <p:xfrm>
          <a:off x="1092200" y="2133600"/>
          <a:ext cx="9880600" cy="36371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0638">
                  <a:extLst>
                    <a:ext uri="{9D8B030D-6E8A-4147-A177-3AD203B41FA5}">
                      <a16:colId xmlns:a16="http://schemas.microsoft.com/office/drawing/2014/main" val="3812685811"/>
                    </a:ext>
                  </a:extLst>
                </a:gridCol>
                <a:gridCol w="2060057">
                  <a:extLst>
                    <a:ext uri="{9D8B030D-6E8A-4147-A177-3AD203B41FA5}">
                      <a16:colId xmlns:a16="http://schemas.microsoft.com/office/drawing/2014/main" val="1076677840"/>
                    </a:ext>
                  </a:extLst>
                </a:gridCol>
                <a:gridCol w="6529905">
                  <a:extLst>
                    <a:ext uri="{9D8B030D-6E8A-4147-A177-3AD203B41FA5}">
                      <a16:colId xmlns:a16="http://schemas.microsoft.com/office/drawing/2014/main" val="3319708126"/>
                    </a:ext>
                  </a:extLst>
                </a:gridCol>
              </a:tblGrid>
              <a:tr h="354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 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설명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0575"/>
                  </a:ext>
                </a:extLst>
              </a:tr>
              <a:tr h="5994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화상</a:t>
                      </a:r>
                      <a:endParaRPr lang="en-US" altLang="ko-KR" sz="2000" b="1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영상</a:t>
                      </a:r>
                      <a:endParaRPr lang="en-US" altLang="ko-KR" sz="2000" b="1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처리</a:t>
                      </a:r>
                      <a:endParaRPr lang="ko-KR" altLang="en-US" sz="2000" b="1" dirty="0">
                        <a:latin typeface="+mj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1" dirty="0" smtClean="0">
                          <a:latin typeface="+mj-lt"/>
                        </a:rPr>
                        <a:t>동영상 </a:t>
                      </a:r>
                      <a:r>
                        <a:rPr lang="ko-KR" altLang="en-US" sz="1800" b="1" i="1" dirty="0" err="1" smtClean="0">
                          <a:latin typeface="+mj-lt"/>
                        </a:rPr>
                        <a:t>코덱</a:t>
                      </a:r>
                      <a:r>
                        <a:rPr lang="ko-KR" altLang="en-US" sz="1800" b="1" i="1" dirty="0" smtClean="0">
                          <a:latin typeface="+mj-lt"/>
                        </a:rPr>
                        <a:t> 설정</a:t>
                      </a:r>
                      <a:endParaRPr lang="ko-KR" altLang="en-US" sz="1800" b="1" i="1" dirty="0">
                        <a:latin typeface="+mj-lt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영상데이터를 보내기 위한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코덱을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설정한다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 (VP8, VP9, H264)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72053"/>
                  </a:ext>
                </a:extLst>
              </a:tr>
              <a:tr h="552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1" dirty="0" smtClean="0"/>
                        <a:t>오디오 </a:t>
                      </a:r>
                      <a:r>
                        <a:rPr lang="ko-KR" altLang="en-US" sz="1800" b="1" i="1" dirty="0" err="1" smtClean="0"/>
                        <a:t>코덱</a:t>
                      </a:r>
                      <a:r>
                        <a:rPr lang="ko-KR" altLang="en-US" sz="1800" b="1" i="1" dirty="0" smtClean="0"/>
                        <a:t> 설정</a:t>
                      </a:r>
                      <a:endParaRPr lang="ko-KR" altLang="en-US" sz="1800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음성 데이터를 보내기 위한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코덱을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설정한다</a:t>
                      </a: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+mn-ea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(ISAC, OPUS)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86563"/>
                  </a:ext>
                </a:extLst>
              </a:tr>
              <a:tr h="690806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000" dirty="0" smtClean="0"/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채널 </a:t>
                      </a:r>
                      <a:endParaRPr lang="en-US" altLang="ko-KR" sz="2000" b="1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관리</a:t>
                      </a:r>
                      <a:endParaRPr lang="en-US" altLang="ko-KR" sz="2000" b="1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2000" b="1" dirty="0" smtClean="0">
                          <a:latin typeface="+mj-lt"/>
                        </a:rPr>
                        <a:t>기능</a:t>
                      </a:r>
                      <a:endParaRPr lang="ko-KR" altLang="en-US" sz="2000" b="1" dirty="0">
                        <a:latin typeface="+mj-lt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1" dirty="0" smtClean="0"/>
                        <a:t>채널 생성 기능</a:t>
                      </a:r>
                      <a:endParaRPr lang="ko-KR" altLang="en-US" sz="1800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다른 사용자와 영상데이터와 음성 데이터를 보내기 위하여 채널 이름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 아이디 사용자 이름을 통하여 채널을 생성한다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34854"/>
                  </a:ext>
                </a:extLst>
              </a:tr>
              <a:tr h="6788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1" dirty="0" smtClean="0"/>
                        <a:t>채널 입장 기능</a:t>
                      </a:r>
                      <a:endParaRPr lang="ko-KR" altLang="en-US" sz="1800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 아이디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 이름을 가지고서 채널을 조회하고 생성된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채널이 있으면 채널에 입장하는 기능을 수행한다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090774"/>
                  </a:ext>
                </a:extLst>
              </a:tr>
              <a:tr h="6908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1" dirty="0" smtClean="0"/>
                        <a:t>채널 닫기 기능</a:t>
                      </a:r>
                      <a:endParaRPr lang="ko-KR" altLang="en-US" sz="1800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메인화면에서 닫기 버튼을 눌렀을 때 채널 생성 창을 닫는다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80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7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9"/>
    </mc:Choice>
    <mc:Fallback xmlns="">
      <p:transition spd="slow" advTm="2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5D867-9EBC-4FD9-95D7-9CA2F88D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06659-3048-47A5-B6CB-2DF01E1F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594" y="1580927"/>
            <a:ext cx="10515600" cy="4351338"/>
          </a:xfrm>
        </p:spPr>
        <p:txBody>
          <a:bodyPr/>
          <a:lstStyle/>
          <a:p>
            <a:r>
              <a:rPr lang="ko-KR" altLang="en-US" dirty="0"/>
              <a:t>기능적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2DF4C-03A0-41F8-B393-8FC22F28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200817"/>
              </p:ext>
            </p:extLst>
          </p:nvPr>
        </p:nvGraphicFramePr>
        <p:xfrm>
          <a:off x="985354" y="2280920"/>
          <a:ext cx="10830891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0297">
                  <a:extLst>
                    <a:ext uri="{9D8B030D-6E8A-4147-A177-3AD203B41FA5}">
                      <a16:colId xmlns:a16="http://schemas.microsoft.com/office/drawing/2014/main" val="563063584"/>
                    </a:ext>
                  </a:extLst>
                </a:gridCol>
                <a:gridCol w="3610297">
                  <a:extLst>
                    <a:ext uri="{9D8B030D-6E8A-4147-A177-3AD203B41FA5}">
                      <a16:colId xmlns:a16="http://schemas.microsoft.com/office/drawing/2014/main" val="3843828435"/>
                    </a:ext>
                  </a:extLst>
                </a:gridCol>
                <a:gridCol w="3610297">
                  <a:extLst>
                    <a:ext uri="{9D8B030D-6E8A-4147-A177-3AD203B41FA5}">
                      <a16:colId xmlns:a16="http://schemas.microsoft.com/office/drawing/2014/main" val="4260971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상세 스펙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31117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카메라 </a:t>
                      </a:r>
                      <a:endParaRPr lang="en-US" altLang="ko-KR" sz="2000" b="1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관리</a:t>
                      </a:r>
                      <a:endParaRPr lang="ko-KR" altLang="en-US" sz="2000" b="1" dirty="0"/>
                    </a:p>
                  </a:txBody>
                  <a:tcPr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ko-KR" altLang="en-US" b="1" i="1" dirty="0" smtClean="0"/>
                        <a:t>카메라 기능</a:t>
                      </a:r>
                      <a:endParaRPr lang="ko-KR" altLang="en-US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전방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후방 카메라 전환 기능을 통하여 카메라 화면을 반전시킨다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6720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영상의 빛 노출 정도를 수행한다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893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영상의 줌인 기능을 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0~100</a:t>
                      </a:r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까지 수행한다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03432"/>
                  </a:ext>
                </a:extLst>
              </a:tr>
              <a:tr h="3871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영상의 빛 노출 정도를 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-20~20</a:t>
                      </a:r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까지 수행한다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962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1" dirty="0" smtClean="0"/>
                        <a:t>Remote</a:t>
                      </a:r>
                      <a:endParaRPr lang="ko-KR" altLang="en-US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상대방의 영상 정보에 대한 처리한다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33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상대 화면 관리</a:t>
                      </a:r>
                      <a:endParaRPr lang="ko-KR" altLang="en-US" sz="2000" b="1" dirty="0"/>
                    </a:p>
                  </a:txBody>
                  <a:tcPr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1" dirty="0" smtClean="0"/>
                        <a:t>Local</a:t>
                      </a:r>
                      <a:endParaRPr lang="ko-KR" altLang="en-US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사용자의 영상 정보에 대한 처리를 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3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블루투스 관리</a:t>
                      </a:r>
                      <a:endParaRPr lang="ko-KR" altLang="en-US" sz="2000" b="1" dirty="0"/>
                    </a:p>
                  </a:txBody>
                  <a:tcPr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1" dirty="0" smtClean="0"/>
                        <a:t>블루투스 통신</a:t>
                      </a:r>
                      <a:endParaRPr lang="ko-KR" altLang="en-US" b="1" i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블루투스 디바이스를 연결하는 기능 수행한다</a:t>
                      </a:r>
                      <a:r>
                        <a:rPr lang="en-US" altLang="ko-KR" sz="1400" b="1" dirty="0" smtClean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36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CBCD2-532D-4BB5-BB2F-84CCF9FC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B0081-A53F-404A-8EA0-EB45E6574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비기능적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E4824-6485-4AB0-8DA7-17C593E9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2BAF113-EEC5-4165-82ED-0324C00F7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47524"/>
              </p:ext>
            </p:extLst>
          </p:nvPr>
        </p:nvGraphicFramePr>
        <p:xfrm>
          <a:off x="950170" y="2395469"/>
          <a:ext cx="10061267" cy="358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815">
                  <a:extLst>
                    <a:ext uri="{9D8B030D-6E8A-4147-A177-3AD203B41FA5}">
                      <a16:colId xmlns:a16="http://schemas.microsoft.com/office/drawing/2014/main" val="3875624970"/>
                    </a:ext>
                  </a:extLst>
                </a:gridCol>
                <a:gridCol w="6986452">
                  <a:extLst>
                    <a:ext uri="{9D8B030D-6E8A-4147-A177-3AD203B41FA5}">
                      <a16:colId xmlns:a16="http://schemas.microsoft.com/office/drawing/2014/main" val="3681363806"/>
                    </a:ext>
                  </a:extLst>
                </a:gridCol>
              </a:tblGrid>
              <a:tr h="275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 구분</a:t>
                      </a:r>
                      <a:endParaRPr lang="ko-KR" altLang="en-US" sz="1400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상세 스펙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21038"/>
                  </a:ext>
                </a:extLst>
              </a:tr>
              <a:tr h="1266424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사용성 요구사항</a:t>
                      </a:r>
                      <a:endParaRPr lang="ko-KR" altLang="en-US" sz="2000" b="1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블루투스 통신의 데이터 전송 속도는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0.05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초 이내에 일어나야 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사용하는 애플리케이션의 크기는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20MB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 해야 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사용하는 애플리케이션의 메모리는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20MB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 해야 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23205"/>
                  </a:ext>
                </a:extLst>
              </a:tr>
              <a:tr h="1849427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2000" b="1" dirty="0" smtClean="0"/>
                        <a:t>효율성 요구사항</a:t>
                      </a:r>
                      <a:endParaRPr lang="ko-KR" altLang="en-US" sz="2000" b="1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시스템은 음성과 영상을 전송하기 위한 무선 영상통화 시스템 구축한다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시스템은 사용자의 지시를 전송하기 위한 블루투스 통신 시스템을 구축한다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시스템은 사용자와 레이저 포인트의 지시를 전송하기 위한 블루투스 통신 시스템을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구축한다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4.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시스템은 레이저 포인터 시스템을 구축한다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 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16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1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0"/>
    </mc:Choice>
    <mc:Fallback xmlns="">
      <p:transition spd="slow" advTm="1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A42A0-AE05-422E-AE73-0B6CB99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4499C-FE5B-405C-A9DE-32C7BB15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비기능적 요구사항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3E039-BA27-4D36-8E3E-F305E7B9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5293"/>
              </p:ext>
            </p:extLst>
          </p:nvPr>
        </p:nvGraphicFramePr>
        <p:xfrm>
          <a:off x="1027446" y="2454736"/>
          <a:ext cx="10048384" cy="295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4192">
                  <a:extLst>
                    <a:ext uri="{9D8B030D-6E8A-4147-A177-3AD203B41FA5}">
                      <a16:colId xmlns:a16="http://schemas.microsoft.com/office/drawing/2014/main" val="1789167051"/>
                    </a:ext>
                  </a:extLst>
                </a:gridCol>
                <a:gridCol w="5024192">
                  <a:extLst>
                    <a:ext uri="{9D8B030D-6E8A-4147-A177-3AD203B41FA5}">
                      <a16:colId xmlns:a16="http://schemas.microsoft.com/office/drawing/2014/main" val="2013287627"/>
                    </a:ext>
                  </a:extLst>
                </a:gridCol>
              </a:tblGrid>
              <a:tr h="34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상세 구분</a:t>
                      </a:r>
                      <a:endParaRPr lang="ko-KR" altLang="en-US" sz="1400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</a:t>
                      </a:r>
                      <a:r>
                        <a:rPr lang="ko-KR" altLang="en-US" sz="1400" baseline="0" dirty="0" smtClean="0"/>
                        <a:t>세 스펙</a:t>
                      </a:r>
                      <a:endParaRPr lang="ko-KR" altLang="en-US" sz="14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151073"/>
                  </a:ext>
                </a:extLst>
              </a:tr>
              <a:tr h="1910201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 smtClean="0"/>
                    </a:p>
                    <a:p>
                      <a:pPr algn="ctr" latinLnBrk="1"/>
                      <a:endParaRPr lang="en-US" altLang="ko-KR" sz="2000" dirty="0" smtClean="0"/>
                    </a:p>
                    <a:p>
                      <a:pPr algn="ctr" latinLnBrk="1"/>
                      <a:r>
                        <a:rPr lang="ko-KR" altLang="en-US" sz="2000" dirty="0" smtClean="0"/>
                        <a:t>사용자 인터페이스</a:t>
                      </a:r>
                      <a:endParaRPr lang="ko-KR" altLang="en-US" sz="2000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시스템은 사용자 이용이 편리하도록 안드로이드 기반 애플리케이션으로 구축한다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시스템의 모든 기능은 안드로이드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7.0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이상에서 작동된다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사용자는 버튼 클릭형식으로 인터페이스를 사용할 수 있다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latinLnBrk="1"/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037450"/>
                  </a:ext>
                </a:extLst>
              </a:tr>
              <a:tr h="592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/>
                        <a:t>이식성</a:t>
                      </a:r>
                      <a:r>
                        <a:rPr lang="ko-KR" altLang="en-US" sz="2000" dirty="0" smtClean="0"/>
                        <a:t> 요구사항</a:t>
                      </a:r>
                      <a:endParaRPr lang="ko-KR" altLang="en-US" sz="2000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환경에서 애플리케이션을 실행할 수 있으며 같은 기능을 수행할 수 있다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400" b="1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351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8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D925-7127-404F-A0AB-D11530F0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F0639-6C34-4E0F-957E-27A082BD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자원 예측</a:t>
            </a:r>
            <a:endParaRPr lang="en-US" altLang="ko-KR" dirty="0"/>
          </a:p>
          <a:p>
            <a:pPr lvl="1"/>
            <a:r>
              <a:rPr lang="ko-KR" altLang="en-US" dirty="0"/>
              <a:t>개발 언어 </a:t>
            </a:r>
            <a:r>
              <a:rPr lang="en-US" altLang="ko-KR" dirty="0"/>
              <a:t>: </a:t>
            </a:r>
            <a:r>
              <a:rPr lang="ko-KR" altLang="en-US" dirty="0"/>
              <a:t>안드로이드 스튜디오</a:t>
            </a:r>
            <a:r>
              <a:rPr lang="en-US" altLang="ko-KR" dirty="0"/>
              <a:t>(</a:t>
            </a:r>
            <a:r>
              <a:rPr lang="ko-KR" altLang="en-US" dirty="0"/>
              <a:t>무선 영상통화 시스템</a:t>
            </a:r>
            <a:r>
              <a:rPr lang="en-US" altLang="ko-KR" dirty="0"/>
              <a:t>),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(</a:t>
            </a:r>
            <a:r>
              <a:rPr lang="ko-KR" altLang="en-US" dirty="0"/>
              <a:t>레이저 포인팅시스템</a:t>
            </a:r>
            <a:r>
              <a:rPr lang="en-US" altLang="ko-KR" dirty="0"/>
              <a:t>, </a:t>
            </a:r>
            <a:r>
              <a:rPr lang="ko-KR" altLang="en-US" dirty="0"/>
              <a:t>블루투스 시스템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원격제어 레이저 포인터 시스템</a:t>
            </a:r>
            <a:endParaRPr lang="en-US" altLang="ko-KR" dirty="0"/>
          </a:p>
          <a:p>
            <a:pPr lvl="2"/>
            <a:r>
              <a:rPr lang="ko-KR" altLang="en-US" dirty="0"/>
              <a:t>구성</a:t>
            </a:r>
            <a:r>
              <a:rPr lang="en-US" altLang="ko-KR" dirty="0"/>
              <a:t>: </a:t>
            </a:r>
            <a:r>
              <a:rPr lang="ko-KR" altLang="en-US" dirty="0" err="1"/>
              <a:t>서보모터</a:t>
            </a:r>
            <a:r>
              <a:rPr lang="en-US" altLang="ko-KR" dirty="0"/>
              <a:t>, HC-06,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endParaRPr lang="en-US" altLang="ko-KR" dirty="0"/>
          </a:p>
          <a:p>
            <a:pPr lvl="2"/>
            <a:r>
              <a:rPr lang="ko-KR" altLang="en-US" dirty="0"/>
              <a:t>가격</a:t>
            </a:r>
            <a:r>
              <a:rPr lang="en-US" altLang="ko-KR" dirty="0"/>
              <a:t>: 14,880</a:t>
            </a:r>
            <a:r>
              <a:rPr lang="ko-KR" altLang="en-US" dirty="0"/>
              <a:t>원</a:t>
            </a:r>
            <a:endParaRPr lang="en-US" altLang="ko-KR" dirty="0"/>
          </a:p>
          <a:p>
            <a:pPr lvl="1"/>
            <a:r>
              <a:rPr lang="ko-KR" altLang="en-US" dirty="0"/>
              <a:t>가상 〮 증강현실 기반 시스템</a:t>
            </a:r>
            <a:endParaRPr lang="en-US" altLang="ko-KR" dirty="0"/>
          </a:p>
          <a:p>
            <a:pPr lvl="2"/>
            <a:r>
              <a:rPr lang="ko-KR" altLang="en-US" dirty="0"/>
              <a:t>구성</a:t>
            </a:r>
            <a:r>
              <a:rPr lang="en-US" altLang="ko-KR" dirty="0"/>
              <a:t>: HDM, PC</a:t>
            </a:r>
          </a:p>
          <a:p>
            <a:pPr lvl="2"/>
            <a:r>
              <a:rPr lang="ko-KR" altLang="en-US" dirty="0"/>
              <a:t>가격</a:t>
            </a:r>
            <a:r>
              <a:rPr lang="en-US" altLang="ko-KR" dirty="0"/>
              <a:t>: HTC </a:t>
            </a:r>
            <a:r>
              <a:rPr lang="en-US" altLang="ko-KR" dirty="0" err="1"/>
              <a:t>Vive</a:t>
            </a:r>
            <a:r>
              <a:rPr lang="en-US" altLang="ko-KR" dirty="0"/>
              <a:t> </a:t>
            </a:r>
            <a:r>
              <a:rPr lang="ko-KR" altLang="en-US" dirty="0"/>
              <a:t>평균 </a:t>
            </a:r>
            <a:r>
              <a:rPr lang="en-US" altLang="ko-KR" dirty="0"/>
              <a:t>79</a:t>
            </a:r>
            <a:r>
              <a:rPr lang="ko-KR" altLang="en-US" dirty="0"/>
              <a:t>만원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5C0BD-60B1-4E82-A43F-3B653FC6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07EF737-997E-4A9A-AAA0-B9FF8F9B6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4"/>
    </mc:Choice>
    <mc:Fallback xmlns="">
      <p:transition spd="slow" advTm="37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BABC0-4D43-4AA1-99B1-BF41E617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 </a:t>
            </a:r>
            <a:r>
              <a:rPr lang="en-US" altLang="ko-KR" dirty="0"/>
              <a:t>(</a:t>
            </a:r>
            <a:r>
              <a:rPr lang="ko-KR" altLang="en-US" dirty="0"/>
              <a:t>위험요소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9A377AE-1223-4387-B9DC-3C62C2305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028609"/>
              </p:ext>
            </p:extLst>
          </p:nvPr>
        </p:nvGraphicFramePr>
        <p:xfrm>
          <a:off x="838200" y="1482725"/>
          <a:ext cx="10515600" cy="4603268"/>
        </p:xfrm>
        <a:graphic>
          <a:graphicData uri="http://schemas.openxmlformats.org/drawingml/2006/table">
            <a:tbl>
              <a:tblPr/>
              <a:tblGrid>
                <a:gridCol w="997206">
                  <a:extLst>
                    <a:ext uri="{9D8B030D-6E8A-4147-A177-3AD203B41FA5}">
                      <a16:colId xmlns:a16="http://schemas.microsoft.com/office/drawing/2014/main" val="506761702"/>
                    </a:ext>
                  </a:extLst>
                </a:gridCol>
                <a:gridCol w="4390682">
                  <a:extLst>
                    <a:ext uri="{9D8B030D-6E8A-4147-A177-3AD203B41FA5}">
                      <a16:colId xmlns:a16="http://schemas.microsoft.com/office/drawing/2014/main" val="1216914655"/>
                    </a:ext>
                  </a:extLst>
                </a:gridCol>
                <a:gridCol w="3819612">
                  <a:extLst>
                    <a:ext uri="{9D8B030D-6E8A-4147-A177-3AD203B41FA5}">
                      <a16:colId xmlns:a16="http://schemas.microsoft.com/office/drawing/2014/main" val="206520413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77964031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942031890"/>
                    </a:ext>
                  </a:extLst>
                </a:gridCol>
              </a:tblGrid>
              <a:tr h="3599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위험요소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발생 상황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대처 방안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발생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가능성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위험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영향도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580253"/>
                  </a:ext>
                </a:extLst>
              </a:tr>
              <a:tr h="9070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기술력 부족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개발 인력의 업무 수행능력 부족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멘토와 지도교수님을 잘 활용하여 팀에서 부족한 수행능력에 필요한 내용을 사전에 찾는다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284601"/>
                  </a:ext>
                </a:extLst>
              </a:tr>
              <a:tr h="7257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성능 미달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 성능 미달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반복적인 데모 버전을 통하여 사용자에게 부족한 점을 찾고 보안 보충해 나아간다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747679"/>
                  </a:ext>
                </a:extLst>
              </a:tr>
              <a:tr h="544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일정 지연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시험 기간과 겹치는 등의 전체 일정 지연 가능성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팀원 간 업무 분배를 적절히 조절 및 개발 일정의 최소화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413900"/>
                  </a:ext>
                </a:extLst>
              </a:tr>
              <a:tr h="9070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사용자의 불편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애플리케이션 기반과 하드웨어를 결합하여 사용자가 사용하기 불편할 수가 있음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데모 버전을 빠르게 만들고 사용자 평가를 통하여 사용자의 불편을 최소한으로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239316"/>
                  </a:ext>
                </a:extLst>
              </a:tr>
              <a:tr h="9070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기능 시험에서 불편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기능 시험에 있어서 필수적으로 상호 간의 연결이 필요하므로 하고 상대방이 접속할 수 없다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함초롬돋움" panose="020B0604000101010101" pitchFamily="50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AVD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를 사용하여 블루투스 연결이 필요하지 않은 안드로이드 기기의 역할을 대체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함초롬돋움" panose="020B0604000101010101" pitchFamily="50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8152" marR="48152" marT="13313" marB="1331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75209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D03B9-DCEB-4828-8061-63A41D93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FCCFD-A2EB-4303-A0DA-059968C60131}"/>
              </a:ext>
            </a:extLst>
          </p:cNvPr>
          <p:cNvSpPr txBox="1"/>
          <p:nvPr/>
        </p:nvSpPr>
        <p:spPr>
          <a:xfrm>
            <a:off x="838200" y="6038749"/>
            <a:ext cx="1008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* 발생 가능성 </a:t>
            </a:r>
            <a:r>
              <a:rPr lang="en-US" altLang="ko-KR" sz="1100" b="1" dirty="0"/>
              <a:t>10% </a:t>
            </a:r>
            <a:r>
              <a:rPr lang="ko-KR" altLang="en-US" sz="1100" b="1" dirty="0"/>
              <a:t>이상 </a:t>
            </a:r>
            <a:r>
              <a:rPr lang="en-US" altLang="ko-KR" sz="1100" b="1" dirty="0"/>
              <a:t>~ 40% </a:t>
            </a:r>
            <a:r>
              <a:rPr lang="ko-KR" altLang="en-US" sz="1100" b="1" dirty="0"/>
              <a:t>미만 하 </a:t>
            </a:r>
            <a:r>
              <a:rPr lang="en-US" altLang="ko-KR" sz="1100" b="1" dirty="0"/>
              <a:t>|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40% </a:t>
            </a:r>
            <a:r>
              <a:rPr lang="ko-KR" altLang="en-US" sz="1100" b="1" dirty="0"/>
              <a:t>이상 </a:t>
            </a:r>
            <a:r>
              <a:rPr lang="en-US" altLang="ko-KR" sz="1100" b="1" dirty="0"/>
              <a:t>~ 65% </a:t>
            </a:r>
            <a:r>
              <a:rPr lang="ko-KR" altLang="en-US" sz="1100" b="1" dirty="0"/>
              <a:t>미만 중 </a:t>
            </a:r>
            <a:r>
              <a:rPr lang="en-US" altLang="ko-KR" sz="1100" b="1" dirty="0"/>
              <a:t>| 65% </a:t>
            </a:r>
            <a:r>
              <a:rPr lang="ko-KR" altLang="en-US" sz="1100" b="1" dirty="0"/>
              <a:t>이상 상</a:t>
            </a:r>
            <a:endParaRPr lang="ko-KR" altLang="en-US" sz="11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93B56F2-76DD-4809-9179-FAF215D6F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44"/>
    </mc:Choice>
    <mc:Fallback xmlns="">
      <p:transition spd="slow" advTm="17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4AD1B-709E-47DD-98B9-661CC6C2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03079-FD82-47F8-AF14-511B214A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현실적 제한 조건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35D3B-C36D-4C2B-82FE-A871919C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9D3E1F-0936-494C-9210-22E0F654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75796"/>
              </p:ext>
            </p:extLst>
          </p:nvPr>
        </p:nvGraphicFramePr>
        <p:xfrm>
          <a:off x="838200" y="2478238"/>
          <a:ext cx="10515601" cy="4037944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550462099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389487663"/>
                    </a:ext>
                  </a:extLst>
                </a:gridCol>
                <a:gridCol w="4965701">
                  <a:extLst>
                    <a:ext uri="{9D8B030D-6E8A-4147-A177-3AD203B41FA5}">
                      <a16:colId xmlns:a16="http://schemas.microsoft.com/office/drawing/2014/main" val="3392204290"/>
                    </a:ext>
                  </a:extLst>
                </a:gridCol>
              </a:tblGrid>
              <a:tr h="1137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제약 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본 교과 관련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해결방안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16172"/>
                  </a:ext>
                </a:extLst>
              </a:tr>
              <a:tr h="6525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경제 요건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: 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~ 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비용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: 22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만 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캡스톤 설계 예산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인력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: 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이우경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김진우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정해진 자원이 산정되어있는 상태에서 하는 프로젝트라서 기한 및 비용 인력 등이 고정되어있는 상태이다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이를 해결하기 위하여 작업을 최대한으로 쪼개어 일정관리표를 만들고 만든 일정관리표에 따라서 인력을 분배해다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141342"/>
                  </a:ext>
                </a:extLst>
              </a:tr>
              <a:tr h="10814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실행 가능성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실제 프로젝트를 설계하고 설계한 결괏값에 맞는 기능을 수행해야 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애플리케이션의 용량은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100MB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를 넘지 않는다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애플리케이션의 메모리 사용량은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100MB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를 넘지 않는다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원격지에 있는 사용자 간의 데이터를 송수신하는 프로젝트이기 때문에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결괏값에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따라서 협력하는 내용이 이상이 있을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따라서 지속적인 사용자 평가를 통해 값이 어떤 식으로 전송되는지 확인하고 앱 애플리케이션의 강점인 저 비용을 생각해서 용량과 메모리의 사용량을 최대한 낮추고 블루투스에 전송되는 양을 조절하여 실제로 사용되는 메모리의 양을 낮춘다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69070"/>
                  </a:ext>
                </a:extLst>
              </a:tr>
              <a:tr h="10814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윤리성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타인의 자료를 무단으로 도용해서는 안 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위에 나와 있는 경제적 요건이 고정되어 정해져 있어서 팀원이 개개인이 책임감을 가지 못하면 프로젝트 진행에 있어서 차질이 생길 수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팀원으로서의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책임감을 느끼고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역할에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충실해야 함 부족한 부분이 있을 시에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그 부분에 대한 조언을 멘토에게 문의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하여 해결하기 위하여 노력해야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573024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3219F71-B067-4158-83F5-79BE11304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0"/>
    </mc:Choice>
    <mc:Fallback xmlns="">
      <p:transition spd="slow" advTm="1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1053548" y="1415334"/>
            <a:ext cx="463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목차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053548" y="1858617"/>
            <a:ext cx="504245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54903" y="6464364"/>
            <a:ext cx="3034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Copyrightⓒ. Saebyeol Yu. All Rights Reserved.</a:t>
            </a:r>
            <a:endParaRPr lang="ko-KR" altLang="en-US" sz="105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8020" y="1921396"/>
            <a:ext cx="49886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en-US" altLang="ko-KR" sz="1600" dirty="0"/>
              <a:t> </a:t>
            </a:r>
            <a:r>
              <a:rPr lang="ko-KR" altLang="en-US" sz="1600" dirty="0"/>
              <a:t>프로젝트 동기</a:t>
            </a:r>
            <a:endParaRPr lang="en-US" altLang="ko-KR" sz="1600" dirty="0"/>
          </a:p>
          <a:p>
            <a:r>
              <a:rPr lang="en-US" altLang="ko-KR" dirty="0"/>
              <a:t>2. </a:t>
            </a:r>
            <a:r>
              <a:rPr lang="ko-KR" altLang="en-US" sz="1600" dirty="0"/>
              <a:t>관련 기술 동향</a:t>
            </a:r>
            <a:endParaRPr lang="en-US" altLang="ko-KR" sz="1600" dirty="0"/>
          </a:p>
          <a:p>
            <a:r>
              <a:rPr lang="en-US" altLang="ko-KR" sz="1200" dirty="0"/>
              <a:t>    </a:t>
            </a:r>
            <a:r>
              <a:rPr lang="ko-KR" altLang="ko-KR" sz="1200" dirty="0" err="1"/>
              <a:t>Ⅰ</a:t>
            </a:r>
            <a:r>
              <a:rPr lang="ko-KR" altLang="en-US" sz="1200" dirty="0"/>
              <a:t> 음성 </a:t>
            </a:r>
            <a:r>
              <a:rPr lang="en-US" altLang="ko-KR" sz="1200" dirty="0"/>
              <a:t>- </a:t>
            </a:r>
            <a:r>
              <a:rPr lang="ko-KR" altLang="en-US" sz="1200" dirty="0"/>
              <a:t>영상 기반 시스템</a:t>
            </a:r>
            <a:endParaRPr lang="en-US" altLang="ko-KR" sz="1200" dirty="0"/>
          </a:p>
          <a:p>
            <a:r>
              <a:rPr lang="en-US" altLang="ko-KR" sz="1200" dirty="0"/>
              <a:t>    Ⅱ</a:t>
            </a:r>
            <a:r>
              <a:rPr lang="ko-KR" altLang="en-US" sz="1200" dirty="0"/>
              <a:t> 가상 현실 증강 현실 기반 시스템</a:t>
            </a:r>
            <a:endParaRPr lang="en-US" altLang="ko-KR" sz="1600" dirty="0"/>
          </a:p>
          <a:p>
            <a:r>
              <a:rPr lang="en-US" altLang="ko-KR" dirty="0"/>
              <a:t>3. </a:t>
            </a:r>
            <a:r>
              <a:rPr lang="ko-KR" altLang="en-US" sz="1600" dirty="0"/>
              <a:t>제안 시스템</a:t>
            </a:r>
            <a:endParaRPr lang="en-US" altLang="ko-KR" sz="1600" dirty="0"/>
          </a:p>
          <a:p>
            <a:r>
              <a:rPr lang="en-US" altLang="ko-KR" sz="1600" dirty="0"/>
              <a:t>    - </a:t>
            </a:r>
            <a:r>
              <a:rPr lang="ko-KR" altLang="en-US" sz="1200" dirty="0"/>
              <a:t>원격 제어 레이저 포인터 를 이용한 시스템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sz="1600" dirty="0"/>
              <a:t>제안하는 시스템 상세 설명</a:t>
            </a:r>
            <a:endParaRPr lang="en-US" altLang="ko-KR" sz="1600" dirty="0"/>
          </a:p>
          <a:p>
            <a:r>
              <a:rPr lang="ko-KR" altLang="en-US" sz="1200" dirty="0"/>
              <a:t>   </a:t>
            </a:r>
            <a:r>
              <a:rPr lang="ko-KR" altLang="ko-KR" sz="1200" dirty="0" err="1"/>
              <a:t>Ⅰ</a:t>
            </a:r>
            <a:r>
              <a:rPr lang="ko-KR" altLang="ko-KR" sz="1200" dirty="0"/>
              <a:t> </a:t>
            </a:r>
            <a:r>
              <a:rPr lang="ko-KR" altLang="en-US" sz="1200" dirty="0"/>
              <a:t>무선 통화 시스템</a:t>
            </a:r>
            <a:endParaRPr lang="en-US" altLang="ko-KR" sz="1200" dirty="0"/>
          </a:p>
          <a:p>
            <a:r>
              <a:rPr lang="en-US" altLang="ko-KR" sz="1200" dirty="0"/>
              <a:t>   Ⅱ</a:t>
            </a:r>
            <a:r>
              <a:rPr lang="ko-KR" altLang="en-US" sz="1200" dirty="0"/>
              <a:t> 블루투스 통신 시스템</a:t>
            </a:r>
            <a:endParaRPr lang="en-US" altLang="ko-KR" sz="1200" dirty="0"/>
          </a:p>
          <a:p>
            <a:r>
              <a:rPr lang="ko-KR" altLang="en-US" sz="1200" dirty="0"/>
              <a:t>   </a:t>
            </a:r>
            <a:r>
              <a:rPr lang="en-US" altLang="ko-KR" sz="1200" dirty="0"/>
              <a:t>Ⅲ </a:t>
            </a:r>
            <a:r>
              <a:rPr lang="ko-KR" altLang="en-US" sz="1200" dirty="0"/>
              <a:t>레이저 포인터 시스템</a:t>
            </a:r>
            <a:endParaRPr lang="en-US" altLang="ko-KR" sz="1200" dirty="0"/>
          </a:p>
          <a:p>
            <a:endParaRPr lang="en-US" altLang="ko-KR" sz="700" dirty="0"/>
          </a:p>
          <a:p>
            <a:r>
              <a:rPr lang="en-US" altLang="ko-KR" dirty="0"/>
              <a:t>5</a:t>
            </a:r>
            <a:r>
              <a:rPr lang="en-US" altLang="ko-KR" sz="1600" dirty="0"/>
              <a:t>. </a:t>
            </a:r>
            <a:r>
              <a:rPr lang="ko-KR" altLang="en-US" sz="1600" dirty="0"/>
              <a:t>요구사항 분석</a:t>
            </a:r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역할 분담 및 일정</a:t>
            </a:r>
            <a:endParaRPr lang="en-US" altLang="ko-KR" sz="1600" dirty="0"/>
          </a:p>
          <a:p>
            <a:r>
              <a:rPr lang="en-US" altLang="ko-KR" sz="1600" dirty="0"/>
              <a:t>7. </a:t>
            </a:r>
            <a:r>
              <a:rPr lang="ko-KR" altLang="en-US" sz="1600" dirty="0"/>
              <a:t>프로젝트 설계</a:t>
            </a:r>
            <a:endParaRPr lang="en-US" altLang="ko-KR" sz="1600" dirty="0"/>
          </a:p>
          <a:p>
            <a:r>
              <a:rPr lang="en-US" altLang="ko-KR" sz="1600" dirty="0"/>
              <a:t>8. </a:t>
            </a:r>
            <a:r>
              <a:rPr lang="ko-KR" altLang="en-US" sz="1600" dirty="0"/>
              <a:t>프로토타입</a:t>
            </a:r>
            <a:endParaRPr lang="en-US" altLang="ko-KR" sz="1600" dirty="0"/>
          </a:p>
          <a:p>
            <a:r>
              <a:rPr lang="en-US" altLang="ko-KR" sz="1600" dirty="0"/>
              <a:t>9.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r>
              <a:rPr lang="en-US" altLang="ko-KR" sz="1600" dirty="0"/>
              <a:t>10. </a:t>
            </a:r>
            <a:r>
              <a:rPr lang="ko-KR" altLang="en-US" sz="1600" dirty="0"/>
              <a:t>사용자 평가</a:t>
            </a:r>
            <a:endParaRPr lang="en-US" altLang="ko-KR" sz="1600" dirty="0"/>
          </a:p>
          <a:p>
            <a:r>
              <a:rPr lang="en-US" altLang="ko-KR" dirty="0"/>
              <a:t>11. </a:t>
            </a:r>
            <a:r>
              <a:rPr lang="ko-KR" altLang="en-US" sz="1600" dirty="0"/>
              <a:t>결론 및 향후 연구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20727C2-0DA9-480F-A6C4-21CCB9C10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92" y="1287886"/>
            <a:ext cx="7137400" cy="50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9"/>
    </mc:Choice>
    <mc:Fallback xmlns="">
      <p:transition spd="slow" advTm="2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4AD1B-709E-47DD-98B9-661CC6C2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03079-FD82-47F8-AF14-511B214A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현실적 제한 조건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35D3B-C36D-4C2B-82FE-A871919C5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A68120-BA69-43CA-B94B-C9F2BC5C8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873987"/>
              </p:ext>
            </p:extLst>
          </p:nvPr>
        </p:nvGraphicFramePr>
        <p:xfrm>
          <a:off x="838199" y="2617271"/>
          <a:ext cx="10515601" cy="3187552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919039977"/>
                    </a:ext>
                  </a:extLst>
                </a:gridCol>
                <a:gridCol w="5055308">
                  <a:extLst>
                    <a:ext uri="{9D8B030D-6E8A-4147-A177-3AD203B41FA5}">
                      <a16:colId xmlns:a16="http://schemas.microsoft.com/office/drawing/2014/main" val="494264177"/>
                    </a:ext>
                  </a:extLst>
                </a:gridCol>
                <a:gridCol w="4545893">
                  <a:extLst>
                    <a:ext uri="{9D8B030D-6E8A-4147-A177-3AD203B41FA5}">
                      <a16:colId xmlns:a16="http://schemas.microsoft.com/office/drawing/2014/main" val="1084432915"/>
                    </a:ext>
                  </a:extLst>
                </a:gridCol>
              </a:tblGrid>
              <a:tr h="278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제약 조건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본 교과 관련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해결방안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148842"/>
                  </a:ext>
                </a:extLst>
              </a:tr>
              <a:tr h="17247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산업체 표준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앞서 정리한 요구사항의 화상 영상통화 부문을 안드로이드 스튜디오를 통하여 개발하기로 하였으며 이에 따라서 안드로이드 국제 표준을 지켜야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화상 영상통화 부분만으로는 데이터를 처리할 시에 생기는 부화가 한 번에 들어올 때 많을 수 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이를 해결하기 위하여 데이터를 나누어 보내기 위하여 블루투스를 사용하여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안드로이드와 블루투스 통신의 표준 프로토콜을 분석하고 이에 맞게 전송하는 방식을 사용한다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00795"/>
                  </a:ext>
                </a:extLst>
              </a:tr>
              <a:tr h="4788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신뢰성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8740" marR="0" indent="-7874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시스템 사용의 요구조건을 만족시킬 때 실제 결괏값을 같은 환경에서 출력해야 함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반복적인 사용자 평가를 통하여 같은 환경에서 값이 나오는지 확인하고 다른 사용자들 또한 그 값이 나오는지 관찰한다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93386"/>
                  </a:ext>
                </a:extLst>
              </a:tr>
              <a:tr h="24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기타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기타 사용자 및 사용 환경 관련 제약사항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8681" marR="8681" marT="8681" marB="8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83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D856-FC6F-4D90-8455-76C9D58D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9833F8-6F7B-4557-B288-E0666F3A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CF3F546-0F07-425F-99EB-63A02679B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803574"/>
              </p:ext>
            </p:extLst>
          </p:nvPr>
        </p:nvGraphicFramePr>
        <p:xfrm>
          <a:off x="985684" y="1607574"/>
          <a:ext cx="9632324" cy="35396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16162">
                  <a:extLst>
                    <a:ext uri="{9D8B030D-6E8A-4147-A177-3AD203B41FA5}">
                      <a16:colId xmlns:a16="http://schemas.microsoft.com/office/drawing/2014/main" val="1794831827"/>
                    </a:ext>
                  </a:extLst>
                </a:gridCol>
                <a:gridCol w="4816162">
                  <a:extLst>
                    <a:ext uri="{9D8B030D-6E8A-4147-A177-3AD203B41FA5}">
                      <a16:colId xmlns:a16="http://schemas.microsoft.com/office/drawing/2014/main" val="3615822114"/>
                    </a:ext>
                  </a:extLst>
                </a:gridCol>
              </a:tblGrid>
              <a:tr h="8598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b="1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역할</a:t>
                      </a:r>
                      <a:endParaRPr lang="ko-KR" altLang="en-US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104747"/>
                  </a:ext>
                </a:extLst>
              </a:tr>
              <a:tr h="8598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오픈 소스 </a:t>
                      </a:r>
                      <a:r>
                        <a:rPr lang="en-US" altLang="ko-KR" dirty="0" smtClean="0"/>
                        <a:t>API</a:t>
                      </a:r>
                      <a:endParaRPr lang="ko-KR" altLang="en-US" b="1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화상 통화 앱</a:t>
                      </a:r>
                      <a:r>
                        <a:rPr lang="ko-KR" altLang="en-US" baseline="0" dirty="0" smtClean="0"/>
                        <a:t> 애플리케이션 서버와 클라이언트를 생성함</a:t>
                      </a:r>
                      <a:endParaRPr lang="ko-KR" altLang="en-US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701009"/>
                  </a:ext>
                </a:extLst>
              </a:tr>
              <a:tr h="9601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이우경</a:t>
                      </a:r>
                      <a:endParaRPr lang="ko-KR" altLang="en-US" b="1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레이저 포인터 설계 및 </a:t>
                      </a:r>
                      <a:r>
                        <a:rPr lang="ko-KR" altLang="en-US" dirty="0" err="1" smtClean="0"/>
                        <a:t>아두이노</a:t>
                      </a:r>
                      <a:r>
                        <a:rPr lang="ko-KR" altLang="en-US" dirty="0" smtClean="0"/>
                        <a:t> 블루투스 부문 담당 및 </a:t>
                      </a:r>
                      <a:r>
                        <a:rPr lang="ko-KR" altLang="en-US" dirty="0" err="1" smtClean="0"/>
                        <a:t>아두이노</a:t>
                      </a:r>
                      <a:r>
                        <a:rPr lang="ko-KR" altLang="en-US" dirty="0" smtClean="0"/>
                        <a:t> 전반 </a:t>
                      </a:r>
                      <a:endParaRPr lang="ko-KR" altLang="en-US" b="1" dirty="0" smtClean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531193"/>
                  </a:ext>
                </a:extLst>
              </a:tr>
              <a:tr h="8598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김진우</a:t>
                      </a:r>
                      <a:endParaRPr lang="ko-KR" altLang="en-US" b="1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안드로이드 스튜디오 의 블루투스 부문 담당 및 안드로이드 전반 </a:t>
                      </a:r>
                      <a:endParaRPr lang="ko-KR" altLang="en-US" b="1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5177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1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EC28D-C974-4C66-91BB-70B62838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 계획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16F70892-5687-4867-8FF6-D945D26C12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420732"/>
              </p:ext>
            </p:extLst>
          </p:nvPr>
        </p:nvGraphicFramePr>
        <p:xfrm>
          <a:off x="139700" y="1410858"/>
          <a:ext cx="11950701" cy="4820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943">
                  <a:extLst>
                    <a:ext uri="{9D8B030D-6E8A-4147-A177-3AD203B41FA5}">
                      <a16:colId xmlns:a16="http://schemas.microsoft.com/office/drawing/2014/main" val="1428743783"/>
                    </a:ext>
                  </a:extLst>
                </a:gridCol>
                <a:gridCol w="642943">
                  <a:extLst>
                    <a:ext uri="{9D8B030D-6E8A-4147-A177-3AD203B41FA5}">
                      <a16:colId xmlns:a16="http://schemas.microsoft.com/office/drawing/2014/main" val="1648424182"/>
                    </a:ext>
                  </a:extLst>
                </a:gridCol>
                <a:gridCol w="642943">
                  <a:extLst>
                    <a:ext uri="{9D8B030D-6E8A-4147-A177-3AD203B41FA5}">
                      <a16:colId xmlns:a16="http://schemas.microsoft.com/office/drawing/2014/main" val="4115509355"/>
                    </a:ext>
                  </a:extLst>
                </a:gridCol>
                <a:gridCol w="1907397">
                  <a:extLst>
                    <a:ext uri="{9D8B030D-6E8A-4147-A177-3AD203B41FA5}">
                      <a16:colId xmlns:a16="http://schemas.microsoft.com/office/drawing/2014/main" val="1199323120"/>
                    </a:ext>
                  </a:extLst>
                </a:gridCol>
                <a:gridCol w="932267">
                  <a:extLst>
                    <a:ext uri="{9D8B030D-6E8A-4147-A177-3AD203B41FA5}">
                      <a16:colId xmlns:a16="http://schemas.microsoft.com/office/drawing/2014/main" val="1292026951"/>
                    </a:ext>
                  </a:extLst>
                </a:gridCol>
                <a:gridCol w="5025670">
                  <a:extLst>
                    <a:ext uri="{9D8B030D-6E8A-4147-A177-3AD203B41FA5}">
                      <a16:colId xmlns:a16="http://schemas.microsoft.com/office/drawing/2014/main" val="1552452284"/>
                    </a:ext>
                  </a:extLst>
                </a:gridCol>
                <a:gridCol w="827789">
                  <a:extLst>
                    <a:ext uri="{9D8B030D-6E8A-4147-A177-3AD203B41FA5}">
                      <a16:colId xmlns:a16="http://schemas.microsoft.com/office/drawing/2014/main" val="2238515630"/>
                    </a:ext>
                  </a:extLst>
                </a:gridCol>
                <a:gridCol w="685806">
                  <a:extLst>
                    <a:ext uri="{9D8B030D-6E8A-4147-A177-3AD203B41FA5}">
                      <a16:colId xmlns:a16="http://schemas.microsoft.com/office/drawing/2014/main" val="2691019080"/>
                    </a:ext>
                  </a:extLst>
                </a:gridCol>
                <a:gridCol w="642943">
                  <a:extLst>
                    <a:ext uri="{9D8B030D-6E8A-4147-A177-3AD203B41FA5}">
                      <a16:colId xmlns:a16="http://schemas.microsoft.com/office/drawing/2014/main" val="971835265"/>
                    </a:ext>
                  </a:extLst>
                </a:gridCol>
              </a:tblGrid>
              <a:tr h="1726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구분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담당자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상세내용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시작일자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종료일자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총소요기간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2369780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Sprint #1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자료 조사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기본적인 원격 협업 시스템에 대한 내용을 조사하고 조사한내용을 분석한다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4435068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No1.</a:t>
                      </a:r>
                      <a:r>
                        <a:rPr lang="ko-KR" altLang="en-US" sz="1000" u="none" strike="noStrike">
                          <a:effectLst/>
                        </a:rPr>
                        <a:t>에서 조사했던 내용을 바탕으로 음성</a:t>
                      </a:r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r>
                        <a:rPr lang="ko-KR" altLang="en-US" sz="1000" u="none" strike="noStrike">
                          <a:effectLst/>
                        </a:rPr>
                        <a:t>영상 시스템을 조사하고 분석한다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1914981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No1.</a:t>
                      </a:r>
                      <a:r>
                        <a:rPr lang="ko-KR" altLang="en-US" sz="1000" u="none" strike="noStrike">
                          <a:effectLst/>
                        </a:rPr>
                        <a:t>에서 조사했던 내용을 바탕으로 가상현실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증강현실 기반 시스템을 조사하고 분석한다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940330"/>
                  </a:ext>
                </a:extLst>
              </a:tr>
              <a:tr h="3452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요구사항분석 및 현실적 제한조건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U1</a:t>
                      </a:r>
                      <a:r>
                        <a:rPr lang="ko-KR" altLang="en-US" sz="1000" u="none" strike="noStrike">
                          <a:effectLst/>
                        </a:rPr>
                        <a:t>에서 조사했던 내용을 바탕으로 기존 시스템과 다른 차별화점과 강점 을 찾고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현실적 제한요소에 대한 분석을 실시한다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0305125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무선통화 시스템의 기능적 요구사항을 분석 및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5733024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블루투스 통신 시스템의 기능적 요구사항을 분석 및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5700154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레이저 포인팅 시스템에 대한 기능적 요구사항을 분석 및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659275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비기능적 요구사항을 분석 및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3840902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위험 요소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위험 요소 관리 분석 및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3336559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필요 자원 및 구축환경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하드웨어적으로 필요한 자원 및 소프트웨어 구축 환경을 정리한다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2320118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Sprint #2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프로젝트 범위 설정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프로젝트의 하드웨어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소프트웨어 프로젝트 범위를 설정한다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58807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U3</a:t>
                      </a:r>
                      <a:r>
                        <a:rPr lang="ko-KR" altLang="en-US" sz="1000" u="none" strike="noStrike">
                          <a:effectLst/>
                        </a:rPr>
                        <a:t>에서 분석한 요구사항을 통하여 무선 통화 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9611493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U3</a:t>
                      </a:r>
                      <a:r>
                        <a:rPr lang="ko-KR" altLang="en-US" sz="1000" u="none" strike="noStrike">
                          <a:effectLst/>
                        </a:rPr>
                        <a:t>에서 분석한 요구사항을 통하여 블루투스 통신 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0457830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U4</a:t>
                      </a:r>
                      <a:r>
                        <a:rPr lang="ko-KR" altLang="en-US" sz="1000" u="none" strike="noStrike">
                          <a:effectLst/>
                        </a:rPr>
                        <a:t>에서 분석한 요구사항을 통하여 레이저 포인팅 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7003725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Sprint #3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U8</a:t>
                      </a:r>
                      <a:r>
                        <a:rPr lang="ko-KR" altLang="en-US" sz="1000" u="none" strike="noStrike">
                          <a:effectLst/>
                        </a:rPr>
                        <a:t>에서 설계한 내용을 토대로 무선 통화시스템을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4003515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U8</a:t>
                      </a:r>
                      <a:r>
                        <a:rPr lang="ko-KR" altLang="en-US" sz="1000" u="none" strike="noStrike">
                          <a:effectLst/>
                        </a:rPr>
                        <a:t>에서 설계한 내용을 토대로 블루투스 통신 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54186452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U9</a:t>
                      </a:r>
                      <a:r>
                        <a:rPr lang="ko-KR" altLang="en-US" sz="1000" u="none" strike="noStrike">
                          <a:effectLst/>
                        </a:rPr>
                        <a:t>에서 설계한 내용을 토대로 레이저 포인팅 시스템을 설계한다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312840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Sprint #4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중간 보고서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Sprint #1 ~ Sprint #3</a:t>
                      </a:r>
                      <a:r>
                        <a:rPr lang="ko-KR" altLang="en-US" sz="1000" u="none" strike="noStrike">
                          <a:effectLst/>
                        </a:rPr>
                        <a:t>까지의내용을 토대로 중간보고서를 작성한다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5075844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1 </a:t>
                      </a:r>
                      <a:r>
                        <a:rPr lang="ko-KR" altLang="en-US" sz="1000" u="none" strike="noStrike">
                          <a:effectLst/>
                        </a:rPr>
                        <a:t>완성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5379182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사용자 평가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완성된 데모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을 가지고서 사용자 평가를 실시한다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07292278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U14</a:t>
                      </a:r>
                      <a:r>
                        <a:rPr lang="ko-KR" altLang="en-US" sz="1000" u="none" strike="noStrike">
                          <a:effectLst/>
                        </a:rPr>
                        <a:t>를 바탕으로 데모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를 완성시킨다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8902709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Sprint #5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2 </a:t>
                      </a:r>
                      <a:r>
                        <a:rPr lang="ko-KR" altLang="en-US" sz="1000" u="none" strike="noStrike">
                          <a:effectLst/>
                        </a:rPr>
                        <a:t>중간보고서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중간보고서와 </a:t>
                      </a:r>
                      <a:r>
                        <a:rPr lang="en-US" altLang="ko-KR" sz="1000" u="none" strike="noStrike">
                          <a:effectLst/>
                        </a:rPr>
                        <a:t>Sprint #4</a:t>
                      </a:r>
                      <a:r>
                        <a:rPr lang="ko-KR" altLang="en-US" sz="1000" u="none" strike="noStrike">
                          <a:effectLst/>
                        </a:rPr>
                        <a:t>의 내용을 토대로 중간보고서 </a:t>
                      </a:r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를 작성한다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7361289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데모 </a:t>
                      </a:r>
                      <a:r>
                        <a:rPr lang="en-US" altLang="ko-KR" sz="1000" u="none" strike="noStrike">
                          <a:effectLst/>
                        </a:rPr>
                        <a:t>3 </a:t>
                      </a:r>
                      <a:r>
                        <a:rPr lang="ko-KR" altLang="en-US" sz="1000" u="none" strike="noStrike">
                          <a:effectLst/>
                        </a:rPr>
                        <a:t>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4959025"/>
                  </a:ext>
                </a:extLst>
              </a:tr>
              <a:tr h="181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완성 및 최종보고서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이우경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김진우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모든 프로젝트의 문서를 정리하여 최종보고서를 작성한다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007066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C3566-090A-4CF6-A66E-D3D1A713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DAFC8A8-F5C0-4878-B94C-7AEC36D9E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8"/>
    </mc:Choice>
    <mc:Fallback xmlns="">
      <p:transition spd="slow" advTm="3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30BE-AD18-4FEF-9F13-34E44675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F7D2C-41A9-43E4-B04E-398DA05A7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0400" cy="4351338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무선 영상통화 시스템</a:t>
            </a:r>
            <a:endParaRPr lang="en-US" altLang="ko-KR" dirty="0"/>
          </a:p>
          <a:p>
            <a:pPr lvl="1"/>
            <a:r>
              <a:rPr lang="ko-KR" altLang="en-US" dirty="0"/>
              <a:t>영상과 음성 전송</a:t>
            </a:r>
            <a:endParaRPr lang="en-US" altLang="ko-KR" dirty="0"/>
          </a:p>
          <a:p>
            <a:r>
              <a:rPr lang="ko-KR" altLang="en-US" dirty="0"/>
              <a:t>데이터 통신</a:t>
            </a:r>
            <a:endParaRPr lang="en-US" altLang="ko-KR" dirty="0"/>
          </a:p>
          <a:p>
            <a:pPr lvl="1"/>
            <a:r>
              <a:rPr lang="ko-KR" altLang="en-US" dirty="0"/>
              <a:t>지시자가 원하는 방향정보를 전송하기 위한 시스템</a:t>
            </a:r>
            <a:endParaRPr lang="en-US" altLang="ko-KR" dirty="0"/>
          </a:p>
          <a:p>
            <a:r>
              <a:rPr lang="ko-KR" altLang="en-US" dirty="0"/>
              <a:t>블루투스 시스템</a:t>
            </a:r>
            <a:endParaRPr lang="en-US" altLang="ko-KR" dirty="0"/>
          </a:p>
          <a:p>
            <a:pPr lvl="1"/>
            <a:r>
              <a:rPr lang="ko-KR" altLang="en-US" dirty="0"/>
              <a:t>레이저 포인트로 방향정보를 전송하기 위한 시스템</a:t>
            </a:r>
            <a:endParaRPr lang="en-US" altLang="ko-KR" dirty="0"/>
          </a:p>
          <a:p>
            <a:r>
              <a:rPr lang="ko-KR" altLang="en-US" dirty="0"/>
              <a:t>레이저 포인트 시스템</a:t>
            </a:r>
            <a:endParaRPr lang="en-US" altLang="ko-KR" dirty="0"/>
          </a:p>
          <a:p>
            <a:pPr lvl="1"/>
            <a:r>
              <a:rPr lang="ko-KR" altLang="en-US" dirty="0"/>
              <a:t>협업을 위해 가리키기 위한 시스템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25" name="_x393591152" descr="EMB0000369c8af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912"/>
          <a:stretch>
            <a:fillRect/>
          </a:stretch>
        </p:blipFill>
        <p:spPr bwMode="auto">
          <a:xfrm>
            <a:off x="7848600" y="2600326"/>
            <a:ext cx="3911600" cy="23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E093927-FF9E-4F94-B8A4-7295F9B8A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0"/>
    </mc:Choice>
    <mc:Fallback xmlns="">
      <p:transition spd="slow" advTm="3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B0FE-3BFC-443E-80EE-B9F6F124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1188C-883C-4C25-99E8-3E347EFB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무선 통신 시스템</a:t>
            </a:r>
            <a:endParaRPr lang="en-US" altLang="ko-KR" dirty="0"/>
          </a:p>
          <a:p>
            <a:pPr lvl="1"/>
            <a:r>
              <a:rPr lang="ko-KR" altLang="en-US" dirty="0"/>
              <a:t>원거리에서도 영상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방향 정보를 전송하기 위해 </a:t>
            </a:r>
            <a:r>
              <a:rPr lang="en-US" altLang="ko-KR" dirty="0" err="1"/>
              <a:t>RemoteMonster</a:t>
            </a:r>
            <a:r>
              <a:rPr lang="en-US" altLang="ko-KR" dirty="0"/>
              <a:t> </a:t>
            </a:r>
            <a:r>
              <a:rPr lang="ko-KR" altLang="en-US" dirty="0"/>
              <a:t>사의 </a:t>
            </a:r>
            <a:r>
              <a:rPr lang="en-US" altLang="ko-KR" dirty="0"/>
              <a:t>SDK</a:t>
            </a:r>
            <a:r>
              <a:rPr lang="ko-KR" altLang="en-US" dirty="0"/>
              <a:t>와 </a:t>
            </a:r>
            <a:r>
              <a:rPr lang="en-US" altLang="ko-KR" dirty="0"/>
              <a:t>API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테스트 전용키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블루투스 통신 시스템</a:t>
            </a:r>
            <a:endParaRPr lang="en-US" altLang="ko-KR" dirty="0"/>
          </a:p>
          <a:p>
            <a:pPr lvl="1"/>
            <a:r>
              <a:rPr lang="ko-KR" altLang="en-US" dirty="0"/>
              <a:t>무선 통신 시스템에서 버튼을 눌러 정보가 송신되면 </a:t>
            </a:r>
            <a:r>
              <a:rPr lang="ko-KR" altLang="en-US" dirty="0" err="1"/>
              <a:t>아두이노로</a:t>
            </a:r>
            <a:r>
              <a:rPr lang="ko-KR" altLang="en-US" dirty="0"/>
              <a:t> 전송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9E6F6-8205-4DE8-9616-82E80FC1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6BBA479-BB63-403E-82F4-9BC06C7EA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2"/>
    </mc:Choice>
    <mc:Fallback xmlns="">
      <p:transition spd="slow" advTm="17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4635-C57D-4640-B135-3A8BAFAC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4A8FC-A0B9-4D87-A636-7DFF5A07E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3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레이저 포인트 시스템</a:t>
            </a:r>
            <a:endParaRPr lang="en-US" altLang="ko-KR" dirty="0"/>
          </a:p>
          <a:p>
            <a:pPr lvl="1"/>
            <a:r>
              <a:rPr lang="ko-KR" altLang="en-US" dirty="0"/>
              <a:t>서브 모터</a:t>
            </a:r>
            <a:r>
              <a:rPr lang="en-US" altLang="ko-KR" dirty="0"/>
              <a:t>x2</a:t>
            </a:r>
          </a:p>
          <a:p>
            <a:pPr lvl="2"/>
            <a:r>
              <a:rPr lang="ko-KR" altLang="en-US" dirty="0"/>
              <a:t>검은색 선</a:t>
            </a:r>
            <a:r>
              <a:rPr lang="en-US" altLang="ko-KR" dirty="0"/>
              <a:t>: GND</a:t>
            </a:r>
          </a:p>
          <a:p>
            <a:pPr lvl="2"/>
            <a:r>
              <a:rPr lang="ko-KR" altLang="en-US" dirty="0"/>
              <a:t>빨간색 선</a:t>
            </a:r>
            <a:r>
              <a:rPr lang="en-US" altLang="ko-KR" dirty="0"/>
              <a:t>: 5V</a:t>
            </a:r>
          </a:p>
          <a:p>
            <a:pPr lvl="2"/>
            <a:r>
              <a:rPr lang="ko-KR" altLang="en-US" dirty="0"/>
              <a:t>노란색 선</a:t>
            </a:r>
            <a:r>
              <a:rPr lang="en-US" altLang="ko-KR" dirty="0"/>
              <a:t>: D5 / D6</a:t>
            </a:r>
          </a:p>
          <a:p>
            <a:pPr lvl="1"/>
            <a:r>
              <a:rPr lang="ko-KR" altLang="en-US" dirty="0"/>
              <a:t>레이저 모듈</a:t>
            </a:r>
            <a:endParaRPr lang="en-US" altLang="ko-KR" dirty="0"/>
          </a:p>
          <a:p>
            <a:pPr lvl="2"/>
            <a:r>
              <a:rPr lang="ko-KR" altLang="en-US" dirty="0"/>
              <a:t>검은색 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GND</a:t>
            </a:r>
          </a:p>
          <a:p>
            <a:pPr lvl="2"/>
            <a:r>
              <a:rPr lang="ko-KR" altLang="en-US" dirty="0"/>
              <a:t>빨간색 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5V</a:t>
            </a:r>
          </a:p>
          <a:p>
            <a:pPr lvl="2"/>
            <a:r>
              <a:rPr lang="ko-KR" altLang="en-US" dirty="0"/>
              <a:t>파란색 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D7 </a:t>
            </a:r>
            <a:endParaRPr lang="ko-KR" altLang="en-US" dirty="0"/>
          </a:p>
          <a:p>
            <a:pPr lvl="1"/>
            <a:r>
              <a:rPr lang="ko-KR" altLang="en-US" dirty="0"/>
              <a:t>블루투스 모듈</a:t>
            </a:r>
            <a:r>
              <a:rPr lang="en-US" altLang="ko-KR" dirty="0"/>
              <a:t>(HC-06)</a:t>
            </a:r>
          </a:p>
          <a:p>
            <a:pPr lvl="2"/>
            <a:r>
              <a:rPr lang="ko-KR" altLang="en-US" dirty="0"/>
              <a:t>모듈 </a:t>
            </a:r>
            <a:r>
              <a:rPr lang="en-US" altLang="ko-KR" dirty="0"/>
              <a:t>- UNO</a:t>
            </a:r>
          </a:p>
          <a:p>
            <a:pPr lvl="2"/>
            <a:r>
              <a:rPr lang="en-US" altLang="ko-KR" dirty="0"/>
              <a:t>VCC – 5V</a:t>
            </a:r>
          </a:p>
          <a:p>
            <a:pPr lvl="2"/>
            <a:r>
              <a:rPr lang="en-US" altLang="ko-KR" dirty="0"/>
              <a:t>GND – GND</a:t>
            </a:r>
          </a:p>
          <a:p>
            <a:pPr lvl="2"/>
            <a:r>
              <a:rPr lang="en-US" altLang="ko-KR" dirty="0"/>
              <a:t>Rx – D3</a:t>
            </a:r>
          </a:p>
          <a:p>
            <a:pPr lvl="2"/>
            <a:r>
              <a:rPr lang="en-US" altLang="ko-KR" dirty="0"/>
              <a:t>Tx – D2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FD58A6-F967-4591-A56A-FB3B0AF2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_x393595712" descr="EMB0000369c8b22">
            <a:extLst>
              <a:ext uri="{FF2B5EF4-FFF2-40B4-BE49-F238E27FC236}">
                <a16:creationId xmlns:a16="http://schemas.microsoft.com/office/drawing/2014/main" id="{FE44817D-8FC2-4AA2-A70E-D45FF4BA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>
            <a:fillRect/>
          </a:stretch>
        </p:blipFill>
        <p:spPr bwMode="auto">
          <a:xfrm>
            <a:off x="7277100" y="2190750"/>
            <a:ext cx="4076700" cy="309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B3B19C8-18DC-4127-BD34-44A3C030B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5"/>
    </mc:Choice>
    <mc:Fallback xmlns="">
      <p:transition spd="slow" advTm="1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404B-F0C8-4758-A70E-A19A36A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2E9B6-F1AC-4251-B623-46DC1076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인터페이스</a:t>
            </a:r>
            <a:endParaRPr lang="en-US" altLang="ko-KR" dirty="0"/>
          </a:p>
          <a:p>
            <a:pPr lvl="1" fontAlgn="base"/>
            <a:r>
              <a:rPr lang="ko-KR" altLang="en-US" dirty="0"/>
              <a:t>영상 정보를 보여주고 상대방과 협력하여 일을 수행한다는 것을 가정</a:t>
            </a:r>
            <a:endParaRPr lang="en-US" altLang="ko-KR" dirty="0"/>
          </a:p>
          <a:p>
            <a:pPr lvl="2" fontAlgn="base"/>
            <a:r>
              <a:rPr lang="ko-KR" altLang="en-US" dirty="0"/>
              <a:t>자신의 화면을 볼 수 있는</a:t>
            </a:r>
            <a:r>
              <a:rPr lang="en-US" altLang="ko-KR" dirty="0"/>
              <a:t>(Local)</a:t>
            </a:r>
          </a:p>
          <a:p>
            <a:pPr lvl="2" fontAlgn="base"/>
            <a:r>
              <a:rPr lang="ko-KR" altLang="en-US" dirty="0"/>
              <a:t>상대방의 정보를 볼 수 있는</a:t>
            </a:r>
            <a:r>
              <a:rPr lang="en-US" altLang="ko-KR" dirty="0"/>
              <a:t>(Remote)</a:t>
            </a:r>
            <a:endParaRPr lang="ko-KR" altLang="en-US" dirty="0"/>
          </a:p>
          <a:p>
            <a:pPr lvl="1" fontAlgn="base"/>
            <a:r>
              <a:rPr lang="ko-KR" altLang="en-US" dirty="0"/>
              <a:t>카메라 화면을 좌우로 넓게 보기 위해 가로 고정 </a:t>
            </a:r>
          </a:p>
          <a:p>
            <a:pPr lvl="1" fontAlgn="base"/>
            <a:r>
              <a:rPr lang="ko-KR" altLang="en-US" dirty="0"/>
              <a:t>연결된 경로를 끊고 싶을 때</a:t>
            </a:r>
            <a:endParaRPr lang="en-US" altLang="ko-KR" dirty="0"/>
          </a:p>
          <a:p>
            <a:pPr lvl="2" fontAlgn="base"/>
            <a:r>
              <a:rPr lang="en-US" altLang="ko-KR" dirty="0"/>
              <a:t>CLOSE</a:t>
            </a:r>
            <a:r>
              <a:rPr lang="ko-KR" altLang="en-US" dirty="0"/>
              <a:t>를 누르면 끊을 수 있으며 끊기 전에는 해당 방에서 나갈 것인지 애 대한 대화상자를 보여준다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다수의 카메라 지원</a:t>
            </a:r>
            <a:endParaRPr lang="en-US" altLang="ko-KR" dirty="0"/>
          </a:p>
          <a:p>
            <a:pPr lvl="2" fontAlgn="base"/>
            <a:r>
              <a:rPr lang="en-US" altLang="ko-KR" dirty="0"/>
              <a:t>CHANGE CAMERA</a:t>
            </a:r>
            <a:r>
              <a:rPr lang="ko-KR" altLang="en-US" dirty="0"/>
              <a:t>를 만들고 해당 버튼을 누르게 되면 사용하는 카메라 변경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추후 부족한 부분은 사용자 평가를 통하여 새롭게 인터페이스를 설계할 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D30AE-32B2-42FE-A22F-0CC36D0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59AEB2-98EA-4F54-9A62-944690F58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17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3D0F2F8-0494-4944-B788-74AA0F2F3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7"/>
    </mc:Choice>
    <mc:Fallback xmlns="">
      <p:transition spd="slow" advTm="40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5D314-376C-49AC-824C-F012213F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C8E9B-F82B-4653-AF4D-EAD8B5CD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_x373644080" descr="EMB0000293048af">
            <a:extLst>
              <a:ext uri="{FF2B5EF4-FFF2-40B4-BE49-F238E27FC236}">
                <a16:creationId xmlns:a16="http://schemas.microsoft.com/office/drawing/2014/main" id="{90AD4209-6378-4A96-A331-A7F72AC341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" b="6812"/>
          <a:stretch>
            <a:fillRect/>
          </a:stretch>
        </p:blipFill>
        <p:spPr bwMode="auto">
          <a:xfrm>
            <a:off x="1052841" y="1825625"/>
            <a:ext cx="100863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BC01456-2276-4429-9F19-3296F5952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7"/>
    </mc:Choice>
    <mc:Fallback xmlns="">
      <p:transition spd="slow" advTm="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CD67B-BAA8-4690-8707-290B64BD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1EB04-A407-465B-8E1C-017E0192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81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알고리즘 설계</a:t>
            </a:r>
            <a:endParaRPr lang="en-US" altLang="ko-KR" sz="2400" dirty="0"/>
          </a:p>
          <a:p>
            <a:pPr lvl="1" fontAlgn="base"/>
            <a:r>
              <a:rPr lang="en-US" altLang="ko-KR" sz="2000" dirty="0"/>
              <a:t>Remote Monster</a:t>
            </a:r>
            <a:r>
              <a:rPr lang="ko-KR" altLang="en-US" sz="2000" dirty="0"/>
              <a:t>에서 제공하는 </a:t>
            </a:r>
            <a:r>
              <a:rPr lang="en-US" altLang="ko-KR" sz="2000" dirty="0"/>
              <a:t>WEB RTC</a:t>
            </a:r>
            <a:r>
              <a:rPr lang="ko-KR" altLang="en-US" sz="2000" dirty="0"/>
              <a:t>를 통하여 서버를 생성</a:t>
            </a:r>
          </a:p>
          <a:p>
            <a:pPr lvl="1" fontAlgn="base"/>
            <a:r>
              <a:rPr lang="ko-KR" altLang="en-US" sz="2000" dirty="0"/>
              <a:t>생성된 서버를 통하여 화상 통화 경로를 생성하고 음성 데이터와 영상데이터를 전송</a:t>
            </a:r>
          </a:p>
          <a:p>
            <a:pPr lvl="1" fontAlgn="base"/>
            <a:r>
              <a:rPr lang="ko-KR" altLang="en-US" sz="2000" dirty="0"/>
              <a:t>옵션 버튼을 통하여 음성 데이터와 영상데이터의 전송 방식을 결정</a:t>
            </a:r>
          </a:p>
          <a:p>
            <a:pPr lvl="1" fontAlgn="base"/>
            <a:r>
              <a:rPr lang="ko-KR" altLang="en-US" sz="2000" dirty="0"/>
              <a:t>옵션을 선택하고 경로 생성을 누르면 화상 통화 화면으로 전환</a:t>
            </a:r>
          </a:p>
          <a:p>
            <a:pPr lvl="1" fontAlgn="base"/>
            <a:r>
              <a:rPr lang="en-US" altLang="ko-KR" sz="2000" dirty="0"/>
              <a:t>BT </a:t>
            </a:r>
            <a:r>
              <a:rPr lang="ko-KR" altLang="en-US" sz="2000" dirty="0"/>
              <a:t>연결 단추를 누르면 </a:t>
            </a:r>
            <a:r>
              <a:rPr lang="ko-KR" altLang="en-US" sz="2000" dirty="0" err="1"/>
              <a:t>페어링된</a:t>
            </a:r>
            <a:r>
              <a:rPr lang="ko-KR" altLang="en-US" sz="2000" dirty="0"/>
              <a:t> 블루투스 장치를 확인하고 연결할 수 있게 구성</a:t>
            </a:r>
          </a:p>
          <a:p>
            <a:pPr lvl="1" fontAlgn="base"/>
            <a:r>
              <a:rPr lang="ko-KR" altLang="en-US" sz="2000" dirty="0"/>
              <a:t>카메라 전환 버튼을 누르면 사용할 카메라를 변경</a:t>
            </a:r>
          </a:p>
          <a:p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99AD3-B985-46C2-8ACA-0E90855E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997AC7-93EF-48B8-AAF8-71063DAC8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73643936" descr="EMB0000293048aa">
            <a:extLst>
              <a:ext uri="{FF2B5EF4-FFF2-40B4-BE49-F238E27FC236}">
                <a16:creationId xmlns:a16="http://schemas.microsoft.com/office/drawing/2014/main" id="{46E43E6C-A100-4041-B524-E5C159BA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2055813"/>
            <a:ext cx="4774503" cy="35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7DD3C78-3BD2-444F-A575-3D2A37E77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4"/>
    </mc:Choice>
    <mc:Fallback xmlns="">
      <p:transition spd="slow" advTm="2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49E82-7DD1-4952-B988-6F01F0C5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CF78F0-36C7-4E8B-A664-3290B1CB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2BDFDBE-D7FA-47B9-B1D9-A9D874F67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373642568" descr="EMB0000293048a9">
            <a:extLst>
              <a:ext uri="{FF2B5EF4-FFF2-40B4-BE49-F238E27FC236}">
                <a16:creationId xmlns:a16="http://schemas.microsoft.com/office/drawing/2014/main" id="{B95AC611-230C-46DD-B1CE-B0CC1D9E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16329"/>
            <a:ext cx="7772400" cy="43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F57A501-9386-423B-A62F-5A0E8081C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8"/>
    </mc:Choice>
    <mc:Fallback xmlns="">
      <p:transition spd="slow" advTm="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°©ì¸ì ëí ì´ë¯¸ì§ ê²ìê²°ê³¼">
            <a:extLst>
              <a:ext uri="{FF2B5EF4-FFF2-40B4-BE49-F238E27FC236}">
                <a16:creationId xmlns:a16="http://schemas.microsoft.com/office/drawing/2014/main" id="{9C516A7F-FEEF-40E3-8C28-9E0437D9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898900"/>
            <a:ext cx="7162799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4FC4EE-4419-4392-B9F0-81E3F23C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11CA4-00A6-4161-A278-EBAC16AA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4455E6-9F8D-4D5C-B82C-4DDBFCFFD6FF}"/>
              </a:ext>
            </a:extLst>
          </p:cNvPr>
          <p:cNvGrpSpPr/>
          <p:nvPr/>
        </p:nvGrpSpPr>
        <p:grpSpPr>
          <a:xfrm>
            <a:off x="993189" y="1772111"/>
            <a:ext cx="10635589" cy="3138545"/>
            <a:chOff x="510589" y="1861011"/>
            <a:chExt cx="10635589" cy="31385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3E5B9B-131B-4A98-A54D-3C541F61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3748" y="1918799"/>
              <a:ext cx="2732430" cy="2827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03725B-20CE-472B-B79E-11E13C06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589" y="1861011"/>
              <a:ext cx="2331180" cy="285090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74EC110-16DF-4796-9313-2DB8F439202D}"/>
                </a:ext>
              </a:extLst>
            </p:cNvPr>
            <p:cNvCxnSpPr/>
            <p:nvPr/>
          </p:nvCxnSpPr>
          <p:spPr>
            <a:xfrm>
              <a:off x="2953281" y="3286462"/>
              <a:ext cx="1497648" cy="2505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9A9658-8031-4980-A4B2-154437288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36469" y="2177986"/>
              <a:ext cx="2312336" cy="2821570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FB85472-8572-4FA8-AF34-A54AA34C0BB7}"/>
                </a:ext>
              </a:extLst>
            </p:cNvPr>
            <p:cNvCxnSpPr/>
            <p:nvPr/>
          </p:nvCxnSpPr>
          <p:spPr>
            <a:xfrm flipH="1">
              <a:off x="7138373" y="3377607"/>
              <a:ext cx="1639371" cy="1196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4135F52A-8AF2-496F-B126-CB291B5165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9287" y="1430635"/>
            <a:ext cx="1196671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원격지의 서로 다른 언어를 사용하는 사람들 </a:t>
            </a:r>
            <a:r>
              <a:rPr lang="ko-KR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의 협력을 어떻게 효과적으로 도움을 줄 수 있을까</a:t>
            </a:r>
            <a:r>
              <a:rPr lang="en-US" altLang="ko-K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3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96"/>
    </mc:Choice>
    <mc:Fallback xmlns="">
      <p:transition spd="slow" advTm="6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91A6E-3A26-4975-B8F2-423CDE02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CDB7B4-AA6E-411F-98AD-63EA88B9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A67476-55B0-4A60-BC5A-144C512B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143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73643072" descr="EMB0000293048a8">
            <a:extLst>
              <a:ext uri="{FF2B5EF4-FFF2-40B4-BE49-F238E27FC236}">
                <a16:creationId xmlns:a16="http://schemas.microsoft.com/office/drawing/2014/main" id="{BE1461B7-99D6-419A-9793-FA7AAF24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205" y="1690688"/>
            <a:ext cx="731758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02A3A96-EE8F-4A83-A0BB-C6ABF7D4C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9"/>
    </mc:Choice>
    <mc:Fallback xmlns="">
      <p:transition spd="slow" advTm="7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F00AA-EDF0-418E-8A78-41742338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- </a:t>
            </a:r>
            <a:r>
              <a:rPr lang="ko-KR" altLang="en-US" dirty="0"/>
              <a:t>상세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50787-847F-4CC5-A52A-20F8887A5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/>
            <a:r>
              <a:rPr lang="en-US" altLang="ko-KR" dirty="0"/>
              <a:t>1. Close </a:t>
            </a:r>
            <a:r>
              <a:rPr lang="ko-KR" altLang="en-US" dirty="0"/>
              <a:t>버튼을 누르게 되면 해당 채널에서 나갈 수 있으며 나갈 시에는 나갈 것인지에 대한 메시지를 출력하게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2. BT Connect </a:t>
            </a:r>
            <a:r>
              <a:rPr lang="ko-KR" altLang="en-US" dirty="0"/>
              <a:t>버튼을 누르게 되면 전에 연결해둔 블루투스에 대한 정보를 확인할 수 있으며 블루투스 정보가 있다면 페어링을 통해 데이터를 전송할 수 있게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3. Change Camera </a:t>
            </a:r>
            <a:r>
              <a:rPr lang="ko-KR" altLang="en-US" dirty="0"/>
              <a:t>버튼을 누르게 되면 현재 사용하고 있는 카메라를 바꾸는 기능을 한다</a:t>
            </a:r>
            <a:r>
              <a:rPr lang="en-US" altLang="ko-KR" dirty="0"/>
              <a:t>. </a:t>
            </a:r>
            <a:r>
              <a:rPr lang="ko-KR" altLang="en-US" dirty="0"/>
              <a:t>기본적으로 카메라는 전방 카메라와 후방카메라가 있으며 후방카메라의 여러 종류 또한 지원할 수 있다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4. SPEACKE SPEAKERPHONE ON/OFF </a:t>
            </a:r>
            <a:r>
              <a:rPr lang="ko-KR" altLang="en-US" dirty="0"/>
              <a:t>버튼을 누르게 되면 해당 사용자의 소리 정보를 다른 사용자에게 보내지 않게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D48CBF-8721-4F07-9065-7D2150DC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4780D2A-002A-4DC3-BCCE-12309E2B9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2"/>
    </mc:Choice>
    <mc:Fallback xmlns="">
      <p:transition spd="slow" advTm="3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F0720-5708-459F-AD88-FAD6F72E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- </a:t>
            </a:r>
            <a:r>
              <a:rPr lang="ko-KR" altLang="en-US" dirty="0"/>
              <a:t>상세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A43-A0D5-4B2F-B302-931C2F311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5. Log </a:t>
            </a:r>
            <a:r>
              <a:rPr lang="ko-KR" altLang="en-US" dirty="0"/>
              <a:t>사용자가 보내는 영상 정보 및 전송하는 데이터의 </a:t>
            </a:r>
            <a:r>
              <a:rPr lang="en-US" altLang="ko-KR" dirty="0"/>
              <a:t>Video FPS</a:t>
            </a:r>
            <a:r>
              <a:rPr lang="ko-KR" altLang="en-US" dirty="0"/>
              <a:t>에 대한 정보를 전송한다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6. Local</a:t>
            </a:r>
            <a:r>
              <a:rPr lang="ko-KR" altLang="en-US" dirty="0"/>
              <a:t>의 경우에는 사용자의 현재 화면을 확인할 수 있으며 </a:t>
            </a:r>
            <a:r>
              <a:rPr lang="en-US" altLang="ko-KR" dirty="0"/>
              <a:t>Remote</a:t>
            </a:r>
            <a:r>
              <a:rPr lang="ko-KR" altLang="en-US" dirty="0"/>
              <a:t>의 경우에는 협업하는 대상의 화면을 보여준다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7. </a:t>
            </a:r>
            <a:r>
              <a:rPr lang="ko-KR" altLang="en-US" dirty="0"/>
              <a:t>지시자가 지시하는 ← 버튼을 누르면 레이저 포인터 시스템의 레이저 방향을 ←으로 </a:t>
            </a:r>
            <a:r>
              <a:rPr lang="en-US" altLang="ko-KR" dirty="0"/>
              <a:t>+5</a:t>
            </a:r>
            <a:r>
              <a:rPr lang="ko-KR" altLang="en-US" dirty="0"/>
              <a:t>도를 해주고 → 버튼을 누르면 레이저 포인터 시스템의 레이저 방향을 →으로 </a:t>
            </a:r>
            <a:r>
              <a:rPr lang="en-US" altLang="ko-KR" dirty="0"/>
              <a:t>+5</a:t>
            </a:r>
            <a:r>
              <a:rPr lang="ko-KR" altLang="en-US" dirty="0"/>
              <a:t>도를 해주고 ↑ 버튼을 누르면 레이저 포인터 시스템의 레이저 방향을 ↑으로 </a:t>
            </a:r>
            <a:r>
              <a:rPr lang="en-US" altLang="ko-KR" dirty="0"/>
              <a:t>+5</a:t>
            </a:r>
            <a:r>
              <a:rPr lang="ko-KR" altLang="en-US" dirty="0"/>
              <a:t>도를 해주고 ↓버튼을 누르면 레이저 포인터 시스템의 레이저 방향을 ↓으로 </a:t>
            </a:r>
            <a:r>
              <a:rPr lang="en-US" altLang="ko-KR" dirty="0"/>
              <a:t>+5</a:t>
            </a:r>
            <a:r>
              <a:rPr lang="ko-KR" altLang="en-US" dirty="0"/>
              <a:t>도를 해준다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E0B30-16E2-4E05-AC46-EF29CEF2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BEE924A-17BA-4033-AEC7-225C31E46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3"/>
    </mc:Choice>
    <mc:Fallback xmlns="">
      <p:transition spd="slow" advTm="2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7554-BF56-4EDA-B035-BB54924A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90205-EF6D-4F67-B210-7FAA7D06D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0100" cy="4351338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앱 서랍에서의 애플리케이션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앱 실행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E437EC-9F76-4F4E-AD84-500A69D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5FF521-996A-4A06-A545-D71564182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20800"/>
            <a:ext cx="21432115" cy="5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375364848" descr="EMB0000293048b8">
            <a:extLst>
              <a:ext uri="{FF2B5EF4-FFF2-40B4-BE49-F238E27FC236}">
                <a16:creationId xmlns:a16="http://schemas.microsoft.com/office/drawing/2014/main" id="{03575270-0D74-4C7A-86AF-3ED3F7D7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2396727"/>
            <a:ext cx="2247899" cy="426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29388A4-27F5-4B1C-9244-BB1CDB51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39527"/>
            <a:ext cx="19807304" cy="61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375365136" descr="EMB0000293048b9">
            <a:extLst>
              <a:ext uri="{FF2B5EF4-FFF2-40B4-BE49-F238E27FC236}">
                <a16:creationId xmlns:a16="http://schemas.microsoft.com/office/drawing/2014/main" id="{57DD20AF-DF5E-4F37-81C1-AA0D110F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2"/>
          <a:stretch>
            <a:fillRect/>
          </a:stretch>
        </p:blipFill>
        <p:spPr bwMode="auto">
          <a:xfrm>
            <a:off x="6223000" y="2396727"/>
            <a:ext cx="2514600" cy="43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1B82B75-2ED8-446E-801B-49856D7A9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0"/>
    </mc:Choice>
    <mc:Fallback xmlns="">
      <p:transition spd="slow" advTm="1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57554-BF56-4EDA-B035-BB54924A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90205-EF6D-4F67-B210-7FAA7D06D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0100" cy="4351338"/>
          </a:xfrm>
        </p:spPr>
        <p:txBody>
          <a:bodyPr numCol="2">
            <a:normAutofit/>
          </a:bodyPr>
          <a:lstStyle/>
          <a:p>
            <a:r>
              <a:rPr lang="ko-KR" altLang="en-US" dirty="0"/>
              <a:t>채널 리스트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코덱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E437EC-9F76-4F4E-AD84-500A69D0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75FF521-996A-4A06-A545-D71564182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20800"/>
            <a:ext cx="21432115" cy="59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9388A4-27F5-4B1C-9244-BB1CDB51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939527"/>
            <a:ext cx="19807304" cy="61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391E21B-3374-4EA8-B64E-3E985AC8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375364848" descr="EMB0000293048b6">
            <a:extLst>
              <a:ext uri="{FF2B5EF4-FFF2-40B4-BE49-F238E27FC236}">
                <a16:creationId xmlns:a16="http://schemas.microsoft.com/office/drawing/2014/main" id="{67BD6254-A4FA-495E-BA21-F56D0F94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455688"/>
            <a:ext cx="4673600" cy="39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CA224E8-BA98-4491-8F24-496879E5B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93430272" descr="EMB0000293048b7">
            <a:extLst>
              <a:ext uri="{FF2B5EF4-FFF2-40B4-BE49-F238E27FC236}">
                <a16:creationId xmlns:a16="http://schemas.microsoft.com/office/drawing/2014/main" id="{B95B5FFB-9A20-451C-A236-C7417C82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5687"/>
            <a:ext cx="5257800" cy="38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B2C3645-8EEF-48BB-90EF-CF7959644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3"/>
    </mc:Choice>
    <mc:Fallback xmlns="">
      <p:transition spd="slow" advTm="25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B23E61E-417E-4219-8EC3-DB54C23D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</a:t>
            </a:r>
            <a:r>
              <a:rPr lang="en-US" altLang="ko-KR" dirty="0"/>
              <a:t>- </a:t>
            </a:r>
            <a:r>
              <a:rPr lang="ko-KR" altLang="en-US" dirty="0"/>
              <a:t>하드웨어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0E19BE-F8E7-44FC-ABAD-41EA4423E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전면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F6A66F5-2978-45AE-9875-993887ADC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측면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8981F-7415-46B0-AD05-99D5459D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3E50F8-2F4D-46E0-B5B3-30F4D1C00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93428832" descr="EMB0000293048b3">
            <a:extLst>
              <a:ext uri="{FF2B5EF4-FFF2-40B4-BE49-F238E27FC236}">
                <a16:creationId xmlns:a16="http://schemas.microsoft.com/office/drawing/2014/main" id="{9B47C6FA-4B9E-4E11-B801-00E2BA80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7617" r="6871" b="15077"/>
          <a:stretch>
            <a:fillRect/>
          </a:stretch>
        </p:blipFill>
        <p:spPr bwMode="auto">
          <a:xfrm>
            <a:off x="836612" y="2505075"/>
            <a:ext cx="3887788" cy="36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FD589EDF-F2D6-4116-ACBD-C4361C70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93430272" descr="EMB0000293048b4">
            <a:extLst>
              <a:ext uri="{FF2B5EF4-FFF2-40B4-BE49-F238E27FC236}">
                <a16:creationId xmlns:a16="http://schemas.microsoft.com/office/drawing/2014/main" id="{3540D9CC-454C-4FC9-9E93-F085682F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2644" r="8499" b="8244"/>
          <a:stretch>
            <a:fillRect/>
          </a:stretch>
        </p:blipFill>
        <p:spPr bwMode="auto">
          <a:xfrm>
            <a:off x="6172200" y="2505075"/>
            <a:ext cx="3887788" cy="36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A0DC610-88E3-4679-B08D-A764A905A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8"/>
    </mc:Choice>
    <mc:Fallback xmlns="">
      <p:transition spd="slow" advTm="1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958CD-673E-40CC-9386-B16C0FCB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평가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BF6A0B-3CC8-45FE-B30A-A00DBDCC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설문지 생성</a:t>
            </a:r>
            <a:endParaRPr lang="en-US" altLang="ko-KR" dirty="0"/>
          </a:p>
          <a:p>
            <a:pPr lvl="1"/>
            <a:r>
              <a:rPr lang="ko-KR" altLang="en-US" dirty="0"/>
              <a:t>설문지에 사용설명서 기재</a:t>
            </a:r>
            <a:endParaRPr lang="en-US" altLang="ko-KR" dirty="0"/>
          </a:p>
          <a:p>
            <a:pPr lvl="1"/>
            <a:r>
              <a:rPr lang="ko-KR" altLang="en-US" dirty="0"/>
              <a:t>사용자의 연령대에 따라 애플리케이션의 활용 능력 분석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https://docs.google.com/forms/d/e/1FAIpQLSdfOiJK7NCBNpo9VM6mFsNaTrUKeYUuNBV-dFLSx3gTIZJe5Q/viewform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31B3DC-BE60-4303-B147-9F83405D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9BCBF17-5281-4D8D-8829-1867D15DD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16"/>
    </mc:Choice>
    <mc:Fallback xmlns="">
      <p:transition spd="slow" advTm="2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400CD-3169-4FBD-B399-95F6494F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평가 </a:t>
            </a:r>
            <a:r>
              <a:rPr lang="en-US" altLang="ko-KR" dirty="0"/>
              <a:t>- </a:t>
            </a:r>
            <a:r>
              <a:rPr lang="ko-KR" altLang="en-US" dirty="0"/>
              <a:t>진행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6525CCA-EECD-4175-A8D4-954B3FA13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사용 가능 여부 실험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BF73E4D-999A-4F04-9E78-D48122567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위치 정확도 시험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FD473-C0E1-4B5F-9C69-906D0A3B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CCA407B-A403-48B0-AD85-D0BA6306E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79866"/>
            <a:ext cx="21572230" cy="58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93430704" descr="EMB0000293048b2">
            <a:extLst>
              <a:ext uri="{FF2B5EF4-FFF2-40B4-BE49-F238E27FC236}">
                <a16:creationId xmlns:a16="http://schemas.microsoft.com/office/drawing/2014/main" id="{1200F2BD-9539-4A6B-9E44-0F27BBCA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1" y="2600029"/>
            <a:ext cx="4457700" cy="36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862477E1-FDBB-43CC-BCA5-46B23AD1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7" y="21605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93430776" descr="EMB0000293048b1">
            <a:extLst>
              <a:ext uri="{FF2B5EF4-FFF2-40B4-BE49-F238E27FC236}">
                <a16:creationId xmlns:a16="http://schemas.microsoft.com/office/drawing/2014/main" id="{0D87D4D6-5CD1-4FEB-8D9F-645F487FB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712090"/>
            <a:ext cx="5248273" cy="348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EAC7E04-92A2-4091-A038-CE809846B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7"/>
    </mc:Choice>
    <mc:Fallback xmlns="">
      <p:transition spd="slow" advTm="2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5E1E6-9F8A-49F9-BE43-0FBA8460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평가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3DEE2B4-2BCE-496B-9971-985019139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ko-KR" altLang="en-US" dirty="0"/>
              <a:t>공통 사항 </a:t>
            </a:r>
          </a:p>
          <a:p>
            <a:pPr lvl="1" fontAlgn="base"/>
            <a:r>
              <a:rPr lang="ko-KR" altLang="en-US" dirty="0"/>
              <a:t>설계한 화면의 </a:t>
            </a:r>
            <a:r>
              <a:rPr lang="en-US" altLang="ko-KR" dirty="0"/>
              <a:t>Local</a:t>
            </a:r>
            <a:r>
              <a:rPr lang="ko-KR" altLang="en-US" dirty="0"/>
              <a:t>과 </a:t>
            </a:r>
            <a:r>
              <a:rPr lang="en-US" altLang="ko-KR" dirty="0"/>
              <a:t>Remote </a:t>
            </a:r>
            <a:r>
              <a:rPr lang="ko-KR" altLang="en-US" dirty="0"/>
              <a:t>사이의 크기가 틀림</a:t>
            </a:r>
            <a:endParaRPr lang="en-US" altLang="ko-KR" dirty="0"/>
          </a:p>
          <a:p>
            <a:pPr lvl="2" fontAlgn="base"/>
            <a:r>
              <a:rPr lang="ko-KR" altLang="en-US" dirty="0"/>
              <a:t>보여주고 있는 화면의 범위가 서로 달랐다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버튼이 직관적으로 느껴지지 않아 위치를 바꿀 필요가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수행자 입장 </a:t>
            </a:r>
          </a:p>
          <a:p>
            <a:pPr lvl="1" fontAlgn="base"/>
            <a:r>
              <a:rPr lang="ko-KR" altLang="en-US" dirty="0"/>
              <a:t>불빛의 굴절 때문에 최종 위치가 어디인지 모를 때가 있었다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지시자 입장 </a:t>
            </a:r>
            <a:endParaRPr lang="en-US" altLang="ko-KR" dirty="0"/>
          </a:p>
          <a:p>
            <a:pPr fontAlgn="base"/>
            <a:r>
              <a:rPr lang="ko-KR" altLang="en-US" dirty="0"/>
              <a:t>    레이저의 시작위치를 지시자가 모를 경우 발생한다</a:t>
            </a:r>
          </a:p>
          <a:p>
            <a:pPr lvl="1" fontAlgn="base"/>
            <a:r>
              <a:rPr lang="ko-KR" altLang="en-US" dirty="0"/>
              <a:t>갑자기 블루투스가 연결되지 않을 경우가 발생하는데 이럴 경우에 블루투스 작동 이 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en-US" altLang="ko-KR" dirty="0"/>
              <a:t>   </a:t>
            </a:r>
            <a:r>
              <a:rPr lang="ko-KR" altLang="en-US" dirty="0"/>
              <a:t>되는지 아닌지 모른다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해결 방안</a:t>
            </a:r>
          </a:p>
          <a:p>
            <a:pPr lvl="1" fontAlgn="base"/>
            <a:r>
              <a:rPr lang="en-US" altLang="ko-KR" dirty="0"/>
              <a:t>Local</a:t>
            </a:r>
            <a:r>
              <a:rPr lang="ko-KR" altLang="en-US" dirty="0"/>
              <a:t>과 </a:t>
            </a:r>
            <a:r>
              <a:rPr lang="en-US" altLang="ko-KR" dirty="0"/>
              <a:t>Remote </a:t>
            </a:r>
            <a:r>
              <a:rPr lang="ko-KR" altLang="en-US" dirty="0"/>
              <a:t>의 크기를 동일화</a:t>
            </a:r>
            <a:endParaRPr lang="en-US" altLang="ko-KR" dirty="0"/>
          </a:p>
          <a:p>
            <a:pPr lvl="1" fontAlgn="base"/>
            <a:r>
              <a:rPr lang="ko-KR" altLang="en-US" dirty="0"/>
              <a:t>빛의 굴절로 인해서 생기는 문제는 현재 해결할 수 없는 문제</a:t>
            </a:r>
            <a:endParaRPr lang="en-US" altLang="ko-KR" dirty="0"/>
          </a:p>
          <a:p>
            <a:pPr lvl="1" fontAlgn="base"/>
            <a:r>
              <a:rPr lang="ko-KR" altLang="en-US" dirty="0"/>
              <a:t>레이저의 시작위치의 경우에는 </a:t>
            </a:r>
            <a:r>
              <a:rPr lang="en-US" altLang="ko-KR" dirty="0"/>
              <a:t>Local</a:t>
            </a:r>
            <a:r>
              <a:rPr lang="ko-KR" altLang="en-US" dirty="0"/>
              <a:t>과 </a:t>
            </a:r>
            <a:r>
              <a:rPr lang="en-US" altLang="ko-KR" dirty="0"/>
              <a:t>Remote</a:t>
            </a:r>
            <a:r>
              <a:rPr lang="ko-KR" altLang="en-US" dirty="0"/>
              <a:t>의 크기를 같이하는 방안으로 수정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CB4DA6-597B-4524-9DEC-85080996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B2BE0E1-CE3A-4411-BC02-344581F3A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7"/>
    </mc:Choice>
    <mc:Fallback xmlns="">
      <p:transition spd="slow" advTm="60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1E152-80FD-46BC-BBE4-B169B1B5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평가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67CF2A-801F-466A-90C7-3539B721C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000" dirty="0"/>
              <a:t>하단부에 위치한 상하좌우 버튼을 위로 이동</a:t>
            </a:r>
            <a:endParaRPr lang="en-US" altLang="ko-KR" sz="2000" dirty="0"/>
          </a:p>
          <a:p>
            <a:pPr fontAlgn="base"/>
            <a:r>
              <a:rPr lang="en-US" altLang="ko-KR" sz="2000" dirty="0"/>
              <a:t>HL</a:t>
            </a:r>
            <a:r>
              <a:rPr lang="ko-KR" altLang="en-US" sz="2000" dirty="0"/>
              <a:t>라는 어느 곳을 가리키는지 알기 위하여 하이라이트 기능 추가</a:t>
            </a:r>
            <a:endParaRPr lang="en-US" altLang="ko-KR" sz="2000" dirty="0"/>
          </a:p>
          <a:p>
            <a:pPr fontAlgn="base"/>
            <a:r>
              <a:rPr lang="ko-KR" altLang="en-US" sz="2000" dirty="0"/>
              <a:t>레이저가 움직이는 속도를 제어하기 위하여 </a:t>
            </a:r>
            <a:r>
              <a:rPr lang="en-US" altLang="ko-KR" sz="2000" dirty="0"/>
              <a:t>+, - </a:t>
            </a:r>
            <a:r>
              <a:rPr lang="ko-KR" altLang="en-US" sz="2000" dirty="0"/>
              <a:t>버튼 생성</a:t>
            </a:r>
            <a:endParaRPr lang="en-US" altLang="ko-KR" sz="2000" dirty="0"/>
          </a:p>
          <a:p>
            <a:pPr fontAlgn="base"/>
            <a:r>
              <a:rPr lang="ko-KR" altLang="en-US" sz="2000" dirty="0"/>
              <a:t>배터리 변경</a:t>
            </a:r>
            <a:endParaRPr lang="en-US" altLang="ko-KR" sz="2000" dirty="0"/>
          </a:p>
          <a:p>
            <a:pPr lvl="1" fontAlgn="base"/>
            <a:r>
              <a:rPr lang="en-US" altLang="ko-KR" sz="1800" dirty="0"/>
              <a:t>9V -&gt; 6V</a:t>
            </a:r>
          </a:p>
          <a:p>
            <a:pPr lvl="2" fontAlgn="base"/>
            <a:r>
              <a:rPr lang="ko-KR" altLang="en-US" sz="1600" dirty="0" err="1"/>
              <a:t>아두이노와</a:t>
            </a:r>
            <a:r>
              <a:rPr lang="ko-KR" altLang="en-US" sz="1600" dirty="0"/>
              <a:t> 안드로이드 사이에 발생한 통신 오류를 해결하였다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/>
            <a:r>
              <a:rPr lang="ko-KR" altLang="en-US" sz="2000" dirty="0"/>
              <a:t>사용자평가 </a:t>
            </a:r>
            <a:r>
              <a:rPr lang="en-US" altLang="ko-KR" sz="2000" dirty="0"/>
              <a:t>2</a:t>
            </a:r>
            <a:r>
              <a:rPr lang="ko-KR" altLang="en-US" sz="2000" dirty="0"/>
              <a:t> 진행</a:t>
            </a:r>
            <a:endParaRPr lang="en-US" altLang="ko-KR" sz="2000" dirty="0"/>
          </a:p>
          <a:p>
            <a:pPr lvl="1" fontAlgn="base"/>
            <a:r>
              <a:rPr lang="ko-KR" altLang="en-US" sz="1800" dirty="0"/>
              <a:t>기존의 물품에 가방과 책을 추가하여 실험을 실행 하였었다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A190E5-6234-4818-8382-8C8611D63F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000" dirty="0"/>
              <a:t>결과</a:t>
            </a:r>
          </a:p>
          <a:p>
            <a:pPr lvl="1" fontAlgn="base"/>
            <a:r>
              <a:rPr lang="ko-KR" altLang="en-US" sz="1800" dirty="0"/>
              <a:t>기존에 있었던 사용자가 불편하게 느꼈던 것에 대해서는 다소 줄어든 모습을 보였지만 버튼이 아직도 직관적이지 않다는 의견이 있어서 이점을 조이스틱 방식으로 바꾸는 방법을 생각하고 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9CA95-39A2-4822-BB16-9D4EE835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D7D7BB-DC03-43C5-ACE9-5BCB9371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93430920" descr="EMB0000293048b0">
            <a:extLst>
              <a:ext uri="{FF2B5EF4-FFF2-40B4-BE49-F238E27FC236}">
                <a16:creationId xmlns:a16="http://schemas.microsoft.com/office/drawing/2014/main" id="{0CC41ED0-8A16-40DC-AB4B-0B94949F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51238"/>
            <a:ext cx="5400675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8C9B837-09FC-4008-9A9D-0B03162A2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00"/>
    </mc:Choice>
    <mc:Fallback xmlns="">
      <p:transition spd="slow" advTm="5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BB17B-A278-46AE-9BDE-86368DA8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479C2-9F63-4AA9-8A6E-BBF4CD7D2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/>
              <a:t>소프트웨어적으로 음성 기술과 영상 기술을 안드로이드 스튜디오를 통하여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팀원과의 의사소통 및 팀워크 능력 함양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코딩 능력 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723A7-A05C-477E-8705-B20A6973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1299419-81B3-4B74-A666-054A955A9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31"/>
    </mc:Choice>
    <mc:Fallback xmlns="">
      <p:transition spd="slow" advTm="56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B608-3982-4F6C-9F74-C7CDDACB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향후 연구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2491B6-BFB8-41F3-A53F-13762B13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A/S </a:t>
            </a:r>
            <a:r>
              <a:rPr lang="ko-KR" altLang="en-US" dirty="0" smtClean="0"/>
              <a:t>와 같은 작업 시 효율성을 높이고 비용을 </a:t>
            </a:r>
            <a:r>
              <a:rPr lang="ko-KR" altLang="en-US" dirty="0" err="1" smtClean="0"/>
              <a:t>낮출수있을것</a:t>
            </a:r>
            <a:r>
              <a:rPr lang="ko-KR" altLang="en-US" dirty="0" smtClean="0"/>
              <a:t> </a:t>
            </a:r>
            <a:r>
              <a:rPr lang="ko-KR" altLang="en-US" dirty="0" smtClean="0"/>
              <a:t>보여진다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4C67F5-595E-4E4B-8AE6-3C3A2AD0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594610D-BB84-448C-9ABB-73B2D2C2B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85"/>
    </mc:Choice>
    <mc:Fallback xmlns="">
      <p:transition spd="slow" advTm="32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0925CA-A225-4162-8556-3DA4BD3C5F4C}"/>
              </a:ext>
            </a:extLst>
          </p:cNvPr>
          <p:cNvSpPr/>
          <p:nvPr/>
        </p:nvSpPr>
        <p:spPr>
          <a:xfrm>
            <a:off x="4196283" y="2967335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감사합나다</a:t>
            </a:r>
            <a:r>
              <a:rPr lang="en-US" altLang="ko-KR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D6DE3CB-BE56-4E24-917D-A58A7F025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4"/>
    </mc:Choice>
    <mc:Fallback xmlns="">
      <p:transition spd="slow" advTm="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관련기술동향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81099" y="1705694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원격 협업</a:t>
            </a:r>
            <a:endParaRPr lang="en-US" altLang="ko-K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B77F52E-1F84-4273-A28B-D94BC79F1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6377" y="2550018"/>
            <a:ext cx="10547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서로 다른 곳에 있는 사람들간에 협업을 지원하는 </a:t>
            </a:r>
            <a:endParaRPr lang="en-US" altLang="ko-KR" sz="2800" dirty="0" smtClean="0"/>
          </a:p>
          <a:p>
            <a:r>
              <a:rPr lang="ko-KR" altLang="en-US" sz="2800" dirty="0" smtClean="0"/>
              <a:t>기술로 지식과 정보를 공유하여 두 사람간의 </a:t>
            </a:r>
            <a:endParaRPr lang="en-US" altLang="ko-KR" sz="2800" dirty="0" smtClean="0"/>
          </a:p>
          <a:p>
            <a:r>
              <a:rPr lang="ko-KR" altLang="en-US" sz="2800" dirty="0" smtClean="0"/>
              <a:t>작업 효율성과 능동성을 높이는 기술입니다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53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62"/>
    </mc:Choice>
    <mc:Fallback xmlns="">
      <p:transition spd="slow" advTm="5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831665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관련기술동향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ko-KR" sz="2700" dirty="0" err="1"/>
              <a:t>Ⅰ</a:t>
            </a:r>
            <a:r>
              <a:rPr lang="en-US" altLang="ko-KR" sz="2700" dirty="0"/>
              <a:t>. </a:t>
            </a:r>
            <a:r>
              <a:rPr lang="ko-KR" altLang="en-US" sz="2700" dirty="0"/>
              <a:t>음성 </a:t>
            </a:r>
            <a:r>
              <a:rPr lang="en-US" altLang="ko-KR" sz="2700" dirty="0"/>
              <a:t>+ </a:t>
            </a:r>
            <a:r>
              <a:rPr lang="ko-KR" altLang="en-US" sz="2700" dirty="0"/>
              <a:t>영상 기반 시스템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1C5A7CE-2365-4141-A244-CFEDF30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9" t="9708" r="38419" b="-569"/>
          <a:stretch/>
        </p:blipFill>
        <p:spPr>
          <a:xfrm>
            <a:off x="2202283" y="1906072"/>
            <a:ext cx="1458686" cy="17257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56" y="1828801"/>
            <a:ext cx="1758435" cy="1705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19" y="1755283"/>
            <a:ext cx="1905000" cy="190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/>
          <p:cNvSpPr/>
          <p:nvPr/>
        </p:nvSpPr>
        <p:spPr>
          <a:xfrm>
            <a:off x="2259294" y="3740068"/>
            <a:ext cx="13885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행 아웃</a:t>
            </a:r>
            <a:endParaRPr lang="en-US" altLang="ko-KR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80343" y="3686405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스카이프</a:t>
            </a:r>
            <a:endParaRPr lang="en-US" altLang="ko-KR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51260" y="3645623"/>
            <a:ext cx="17475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페이스 톡</a:t>
            </a:r>
            <a:endParaRPr lang="en-US" altLang="ko-KR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3803" y="4384380"/>
            <a:ext cx="7456867" cy="1128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 smtClean="0"/>
              <a:t>장소에 한계가 있으며 음성과 영상만을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사용하여 정보를 교환하고 교감하는데 한계</a:t>
            </a:r>
            <a:endParaRPr lang="ko-KR" altLang="en-US" sz="2400" dirty="0"/>
          </a:p>
        </p:txBody>
      </p:sp>
    </p:spTree>
  </p:cSld>
  <p:clrMapOvr>
    <a:masterClrMapping/>
  </p:clrMapOvr>
  <p:transition advTm="246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관련기술동향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2700" dirty="0"/>
              <a:t>Ⅱ. </a:t>
            </a:r>
            <a:r>
              <a:rPr lang="ko-KR" altLang="en-US" sz="2700" dirty="0"/>
              <a:t>가상현실 증강현실 기반 시스템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65" y="1979272"/>
            <a:ext cx="6076710" cy="39373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5716" y="6030410"/>
            <a:ext cx="407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VIRNECT Remote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2CDB5D0-A505-41C1-9FBA-025BC6101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87360"/>
      </p:ext>
    </p:extLst>
  </p:cSld>
  <p:clrMapOvr>
    <a:masterClrMapping/>
  </p:clrMapOvr>
  <p:transition advTm="52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30BE-AD18-4FEF-9F13-34E44675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6B266-2BA8-46F6-848B-986B37AF2F8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913060C-3F50-4A9E-AD51-34A4DE0A4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8738" y="4654468"/>
            <a:ext cx="106330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영상 </a:t>
            </a:r>
            <a:r>
              <a: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 </a:t>
            </a:r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음성</a:t>
            </a:r>
            <a:r>
              <a: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무선 통화</a:t>
            </a:r>
            <a:r>
              <a: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   +  </a:t>
            </a:r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레이저 포인터</a:t>
            </a:r>
            <a:r>
              <a: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ko-KR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지시하는 사람의 손</a:t>
            </a:r>
            <a:r>
              <a: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  <a:endParaRPr lang="en-US" altLang="ko-KR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9306" y="5440078"/>
            <a:ext cx="30636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안드로이드 스튜디오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57238" y="5437932"/>
            <a:ext cx="15247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아두이노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7" descr="D:\내문서\PPT자료\ppt아이콘\007448-blue-jelly-icon-arrows-full-set\007448-blue-jelly-icon-arrows-full-set\007378-blue-jelly-icon-arrows-arrow4-dow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90741" y="2934831"/>
            <a:ext cx="1959036" cy="1467374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68305" y="1975662"/>
            <a:ext cx="5826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휴대성</a:t>
            </a:r>
            <a:r>
              <a:rPr lang="ko-KR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장소의 제한 </a:t>
            </a:r>
            <a:r>
              <a:rPr lang="en-US" altLang="ko-KR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altLang="ko-K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88164" y="1934879"/>
            <a:ext cx="5826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사물에 </a:t>
            </a:r>
            <a:r>
              <a:rPr lang="ko-KR" alt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직관성</a:t>
            </a:r>
            <a:r>
              <a:rPr lang="ko-KR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데이터송신율</a:t>
            </a:r>
            <a:endParaRPr lang="en-US" altLang="ko-K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2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1"/>
    </mc:Choice>
    <mc:Fallback xmlns="">
      <p:transition spd="slow" advTm="2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330BE-AD18-4FEF-9F13-34E44675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</a:t>
            </a:r>
            <a:r>
              <a:rPr lang="ko-KR" altLang="en-US" dirty="0" smtClean="0"/>
              <a:t>상세설명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431" y="1519707"/>
            <a:ext cx="10097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스마트폰을 통하여 음성과 영상정보에대한 데이터와 </a:t>
            </a:r>
            <a:r>
              <a:rPr lang="ko-KR" altLang="en-US" dirty="0" err="1" smtClean="0"/>
              <a:t>지시자가</a:t>
            </a:r>
            <a:r>
              <a:rPr lang="ko-KR" altLang="en-US" dirty="0" smtClean="0"/>
              <a:t> 가리키는 방향에 대한 무선 정보 수행자 스마트폰으로 보내기위하여 스마트폰 앱 어플리케이션을 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지시자 가 가리킨 방향 에 대한 실질적인 작업을 수행하고 블루투스 통신을 하기 위한 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제작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수행자 스마트폰의 가리킨 정보를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전송하기위하여  블루투스 통신 제작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_x393591152" descr="EMB0000369c8af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912"/>
          <a:stretch>
            <a:fillRect/>
          </a:stretch>
        </p:blipFill>
        <p:spPr bwMode="auto">
          <a:xfrm>
            <a:off x="1988711" y="3630635"/>
            <a:ext cx="7412865" cy="273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오디오 3">
            <a:hlinkClick r:id="" action="ppaction://media"/>
            <a:extLst>
              <a:ext uri="{FF2B5EF4-FFF2-40B4-BE49-F238E27FC236}">
                <a16:creationId xmlns:a16="http://schemas.microsoft.com/office/drawing/2014/main" id="{061B22CE-4041-41CF-BDC2-D3011D2E3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8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1"/>
    </mc:Choice>
    <mc:Fallback xmlns="">
      <p:transition spd="slow" advTm="2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2898</Words>
  <Application>Microsoft Office PowerPoint</Application>
  <PresentationFormat>와이드스크린</PresentationFormat>
  <Paragraphs>620</Paragraphs>
  <Slides>41</Slides>
  <Notes>13</Notes>
  <HiddenSlides>0</HiddenSlides>
  <MMClips>37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돋움</vt:lpstr>
      <vt:lpstr>맑은 고딕</vt:lpstr>
      <vt:lpstr>바탕</vt:lpstr>
      <vt:lpstr>함초롬돋움</vt:lpstr>
      <vt:lpstr>Arial</vt:lpstr>
      <vt:lpstr>Times New Roman</vt:lpstr>
      <vt:lpstr>Wingdings</vt:lpstr>
      <vt:lpstr>Office 테마</vt:lpstr>
      <vt:lpstr>원격 제어 레이저 포인터 시스템</vt:lpstr>
      <vt:lpstr>PowerPoint 프레젠테이션</vt:lpstr>
      <vt:lpstr>프로젝트 동기</vt:lpstr>
      <vt:lpstr>프로젝트 목적</vt:lpstr>
      <vt:lpstr>관련기술동향</vt:lpstr>
      <vt:lpstr>관련기술동향  Ⅰ. 음성 + 영상 기반 시스템 </vt:lpstr>
      <vt:lpstr>관련기술동향  Ⅱ. 가상현실 증강현실 기반 시스템</vt:lpstr>
      <vt:lpstr>제안하는 시스템</vt:lpstr>
      <vt:lpstr>제안하는 상세설명</vt:lpstr>
      <vt:lpstr>제안하는 시스템 상세설명</vt:lpstr>
      <vt:lpstr>제안하는 시스템 상세설명</vt:lpstr>
      <vt:lpstr>제안하는 시스템 상세설명</vt:lpstr>
      <vt:lpstr>요구사항 분석</vt:lpstr>
      <vt:lpstr>요구사항 분석</vt:lpstr>
      <vt:lpstr>요구사항 분석</vt:lpstr>
      <vt:lpstr>요구사항 분석</vt:lpstr>
      <vt:lpstr>요구사항 분석</vt:lpstr>
      <vt:lpstr>요구사항 분석 (위험요소 관리)</vt:lpstr>
      <vt:lpstr>요구사항 분석</vt:lpstr>
      <vt:lpstr>요구사항 분석</vt:lpstr>
      <vt:lpstr>역할분담</vt:lpstr>
      <vt:lpstr>일정 계획</vt:lpstr>
      <vt:lpstr>프로젝트 설계</vt:lpstr>
      <vt:lpstr>프로젝트 설계</vt:lpstr>
      <vt:lpstr>프로젝트 설계</vt:lpstr>
      <vt:lpstr>프로젝트 설계</vt:lpstr>
      <vt:lpstr>프로젝트 설계</vt:lpstr>
      <vt:lpstr>프로젝트 설계</vt:lpstr>
      <vt:lpstr>프로토타입</vt:lpstr>
      <vt:lpstr>프로토타입</vt:lpstr>
      <vt:lpstr>프로토타입 - 상세</vt:lpstr>
      <vt:lpstr>프로토타입 - 상세</vt:lpstr>
      <vt:lpstr>구현</vt:lpstr>
      <vt:lpstr>구현 - 소프트웨어</vt:lpstr>
      <vt:lpstr>구현 - 하드웨어</vt:lpstr>
      <vt:lpstr>사용자 평가</vt:lpstr>
      <vt:lpstr>사용자 평가 - 진행</vt:lpstr>
      <vt:lpstr>사용자 평가 - 결과</vt:lpstr>
      <vt:lpstr>사용자 평가 - 수정</vt:lpstr>
      <vt:lpstr>결론 및 향후 연구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영호 이</dc:creator>
  <cp:lastModifiedBy>내문서</cp:lastModifiedBy>
  <cp:revision>52</cp:revision>
  <dcterms:created xsi:type="dcterms:W3CDTF">2019-04-17T02:38:09Z</dcterms:created>
  <dcterms:modified xsi:type="dcterms:W3CDTF">2019-06-15T04:02:25Z</dcterms:modified>
  <cp:version>1000.0000.01</cp:version>
</cp:coreProperties>
</file>